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slideMasters/slideMaster8.xml" ContentType="application/vnd.openxmlformats-officedocument.presentationml.slideMaster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4.xml" ContentType="application/vnd.openxmlformats-officedocument.presentationml.slideLayout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theme/theme7.xml" ContentType="application/vnd.openxmlformats-officedocument.theme+xml"/>
  <Override PartName="/ppt/theme/theme11.xml" ContentType="application/vnd.openxmlformats-officedocument.them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theme/theme12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notesSlides/notesSlide37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44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6" r:id="rId1"/>
    <p:sldMasterId id="2147483680" r:id="rId2"/>
    <p:sldMasterId id="2147483739" r:id="rId3"/>
    <p:sldMasterId id="2147483769" r:id="rId4"/>
    <p:sldMasterId id="2147483836" r:id="rId5"/>
    <p:sldMasterId id="2147483838" r:id="rId6"/>
    <p:sldMasterId id="2147483840" r:id="rId7"/>
    <p:sldMasterId id="2147483844" r:id="rId8"/>
    <p:sldMasterId id="2147483852" r:id="rId9"/>
    <p:sldMasterId id="2147483854" r:id="rId10"/>
  </p:sldMasterIdLst>
  <p:notesMasterIdLst>
    <p:notesMasterId r:id="rId60"/>
  </p:notesMasterIdLst>
  <p:handoutMasterIdLst>
    <p:handoutMasterId r:id="rId61"/>
  </p:handoutMasterIdLst>
  <p:sldIdLst>
    <p:sldId id="676" r:id="rId11"/>
    <p:sldId id="920" r:id="rId12"/>
    <p:sldId id="753" r:id="rId13"/>
    <p:sldId id="887" r:id="rId14"/>
    <p:sldId id="888" r:id="rId15"/>
    <p:sldId id="889" r:id="rId16"/>
    <p:sldId id="909" r:id="rId17"/>
    <p:sldId id="921" r:id="rId18"/>
    <p:sldId id="922" r:id="rId19"/>
    <p:sldId id="763" r:id="rId20"/>
    <p:sldId id="764" r:id="rId21"/>
    <p:sldId id="930" r:id="rId22"/>
    <p:sldId id="918" r:id="rId23"/>
    <p:sldId id="931" r:id="rId24"/>
    <p:sldId id="932" r:id="rId25"/>
    <p:sldId id="934" r:id="rId26"/>
    <p:sldId id="935" r:id="rId27"/>
    <p:sldId id="936" r:id="rId28"/>
    <p:sldId id="937" r:id="rId29"/>
    <p:sldId id="939" r:id="rId30"/>
    <p:sldId id="940" r:id="rId31"/>
    <p:sldId id="941" r:id="rId32"/>
    <p:sldId id="948" r:id="rId33"/>
    <p:sldId id="949" r:id="rId34"/>
    <p:sldId id="950" r:id="rId35"/>
    <p:sldId id="951" r:id="rId36"/>
    <p:sldId id="952" r:id="rId37"/>
    <p:sldId id="953" r:id="rId38"/>
    <p:sldId id="955" r:id="rId39"/>
    <p:sldId id="956" r:id="rId40"/>
    <p:sldId id="957" r:id="rId41"/>
    <p:sldId id="958" r:id="rId42"/>
    <p:sldId id="959" r:id="rId43"/>
    <p:sldId id="911" r:id="rId44"/>
    <p:sldId id="829" r:id="rId45"/>
    <p:sldId id="861" r:id="rId46"/>
    <p:sldId id="923" r:id="rId47"/>
    <p:sldId id="885" r:id="rId48"/>
    <p:sldId id="924" r:id="rId49"/>
    <p:sldId id="917" r:id="rId50"/>
    <p:sldId id="925" r:id="rId51"/>
    <p:sldId id="926" r:id="rId52"/>
    <p:sldId id="927" r:id="rId53"/>
    <p:sldId id="928" r:id="rId54"/>
    <p:sldId id="962" r:id="rId55"/>
    <p:sldId id="960" r:id="rId56"/>
    <p:sldId id="963" r:id="rId57"/>
    <p:sldId id="964" r:id="rId58"/>
    <p:sldId id="929" r:id="rId59"/>
  </p:sldIdLst>
  <p:sldSz cx="9144000" cy="6858000" type="screen4x3"/>
  <p:notesSz cx="6858000" cy="9296400"/>
  <p:custDataLst>
    <p:tags r:id="rId6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hristi Chadwick" initials="CC" lastIdx="1" clrIdx="0"/>
  <p:cmAuthor id="1" name="Adam Levinson" initials="AL" lastIdx="26" clrIdx="1"/>
  <p:cmAuthor id="2" name="Jennifer Preston" initials="JP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clrMru>
    <a:srgbClr val="63554C"/>
    <a:srgbClr val="453A35"/>
    <a:srgbClr val="FF9900"/>
    <a:srgbClr val="F07B05"/>
    <a:srgbClr val="80C535"/>
    <a:srgbClr val="40CF00"/>
    <a:srgbClr val="FF6600"/>
    <a:srgbClr val="800080"/>
    <a:srgbClr val="E6AA00"/>
    <a:srgbClr val="CC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431" autoAdjust="0"/>
    <p:restoredTop sz="81183" autoAdjust="0"/>
  </p:normalViewPr>
  <p:slideViewPr>
    <p:cSldViewPr>
      <p:cViewPr>
        <p:scale>
          <a:sx n="70" d="100"/>
          <a:sy n="70" d="100"/>
        </p:scale>
        <p:origin x="-1554" y="1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>
      <p:cViewPr>
        <p:scale>
          <a:sx n="100" d="100"/>
          <a:sy n="100" d="100"/>
        </p:scale>
        <p:origin x="-1890" y="-72"/>
      </p:cViewPr>
      <p:guideLst>
        <p:guide orient="horz" pos="2928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slide" Target="slides/slide16.xml"/><Relationship Id="rId39" Type="http://schemas.openxmlformats.org/officeDocument/2006/relationships/slide" Target="slides/slide29.xml"/><Relationship Id="rId21" Type="http://schemas.openxmlformats.org/officeDocument/2006/relationships/slide" Target="slides/slide11.xml"/><Relationship Id="rId34" Type="http://schemas.openxmlformats.org/officeDocument/2006/relationships/slide" Target="slides/slide24.xml"/><Relationship Id="rId42" Type="http://schemas.openxmlformats.org/officeDocument/2006/relationships/slide" Target="slides/slide32.xml"/><Relationship Id="rId47" Type="http://schemas.openxmlformats.org/officeDocument/2006/relationships/slide" Target="slides/slide37.xml"/><Relationship Id="rId50" Type="http://schemas.openxmlformats.org/officeDocument/2006/relationships/slide" Target="slides/slide40.xml"/><Relationship Id="rId55" Type="http://schemas.openxmlformats.org/officeDocument/2006/relationships/slide" Target="slides/slide45.xml"/><Relationship Id="rId63" Type="http://schemas.openxmlformats.org/officeDocument/2006/relationships/commentAuthors" Target="commentAuthor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9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slide" Target="slides/slide14.xml"/><Relationship Id="rId32" Type="http://schemas.openxmlformats.org/officeDocument/2006/relationships/slide" Target="slides/slide22.xml"/><Relationship Id="rId37" Type="http://schemas.openxmlformats.org/officeDocument/2006/relationships/slide" Target="slides/slide27.xml"/><Relationship Id="rId40" Type="http://schemas.openxmlformats.org/officeDocument/2006/relationships/slide" Target="slides/slide30.xml"/><Relationship Id="rId45" Type="http://schemas.openxmlformats.org/officeDocument/2006/relationships/slide" Target="slides/slide35.xml"/><Relationship Id="rId53" Type="http://schemas.openxmlformats.org/officeDocument/2006/relationships/slide" Target="slides/slide43.xml"/><Relationship Id="rId58" Type="http://schemas.openxmlformats.org/officeDocument/2006/relationships/slide" Target="slides/slide48.xml"/><Relationship Id="rId66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slide" Target="slides/slide13.xml"/><Relationship Id="rId28" Type="http://schemas.openxmlformats.org/officeDocument/2006/relationships/slide" Target="slides/slide18.xml"/><Relationship Id="rId36" Type="http://schemas.openxmlformats.org/officeDocument/2006/relationships/slide" Target="slides/slide26.xml"/><Relationship Id="rId49" Type="http://schemas.openxmlformats.org/officeDocument/2006/relationships/slide" Target="slides/slide39.xml"/><Relationship Id="rId57" Type="http://schemas.openxmlformats.org/officeDocument/2006/relationships/slide" Target="slides/slide47.xml"/><Relationship Id="rId61" Type="http://schemas.openxmlformats.org/officeDocument/2006/relationships/handoutMaster" Target="handoutMasters/handoutMaster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31" Type="http://schemas.openxmlformats.org/officeDocument/2006/relationships/slide" Target="slides/slide21.xml"/><Relationship Id="rId44" Type="http://schemas.openxmlformats.org/officeDocument/2006/relationships/slide" Target="slides/slide34.xml"/><Relationship Id="rId52" Type="http://schemas.openxmlformats.org/officeDocument/2006/relationships/slide" Target="slides/slide42.xml"/><Relationship Id="rId60" Type="http://schemas.openxmlformats.org/officeDocument/2006/relationships/notesMaster" Target="notesMasters/notesMaster1.xml"/><Relationship Id="rId65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slide" Target="slides/slide12.xml"/><Relationship Id="rId27" Type="http://schemas.openxmlformats.org/officeDocument/2006/relationships/slide" Target="slides/slide17.xml"/><Relationship Id="rId30" Type="http://schemas.openxmlformats.org/officeDocument/2006/relationships/slide" Target="slides/slide20.xml"/><Relationship Id="rId35" Type="http://schemas.openxmlformats.org/officeDocument/2006/relationships/slide" Target="slides/slide25.xml"/><Relationship Id="rId43" Type="http://schemas.openxmlformats.org/officeDocument/2006/relationships/slide" Target="slides/slide33.xml"/><Relationship Id="rId48" Type="http://schemas.openxmlformats.org/officeDocument/2006/relationships/slide" Target="slides/slide38.xml"/><Relationship Id="rId56" Type="http://schemas.openxmlformats.org/officeDocument/2006/relationships/slide" Target="slides/slide46.xml"/><Relationship Id="rId64" Type="http://schemas.openxmlformats.org/officeDocument/2006/relationships/presProps" Target="presProp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41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slide" Target="slides/slide15.xml"/><Relationship Id="rId33" Type="http://schemas.openxmlformats.org/officeDocument/2006/relationships/slide" Target="slides/slide23.xml"/><Relationship Id="rId38" Type="http://schemas.openxmlformats.org/officeDocument/2006/relationships/slide" Target="slides/slide28.xml"/><Relationship Id="rId46" Type="http://schemas.openxmlformats.org/officeDocument/2006/relationships/slide" Target="slides/slide36.xml"/><Relationship Id="rId59" Type="http://schemas.openxmlformats.org/officeDocument/2006/relationships/slide" Target="slides/slide49.xml"/><Relationship Id="rId67" Type="http://schemas.openxmlformats.org/officeDocument/2006/relationships/tableStyles" Target="tableStyles.xml"/><Relationship Id="rId20" Type="http://schemas.openxmlformats.org/officeDocument/2006/relationships/slide" Target="slides/slide10.xml"/><Relationship Id="rId41" Type="http://schemas.openxmlformats.org/officeDocument/2006/relationships/slide" Target="slides/slide31.xml"/><Relationship Id="rId54" Type="http://schemas.openxmlformats.org/officeDocument/2006/relationships/slide" Target="slides/slide44.xml"/><Relationship Id="rId6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9790E3-E3ED-402A-8608-06BB2E4486C2}" type="datetimeFigureOut">
              <a:rPr lang="en-US" smtClean="0"/>
              <a:pPr/>
              <a:t>10/26/2012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29675"/>
            <a:ext cx="297180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835E36C-169A-4CBB-BBA4-13A8F0ED2BE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8500212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68D56A-4B0A-447A-8A04-BE6F23688F3A}" type="datetimeFigureOut">
              <a:rPr lang="en-US" smtClean="0"/>
              <a:pPr/>
              <a:t>10/26/2012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49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5790"/>
            <a:ext cx="5486400" cy="41833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29967"/>
            <a:ext cx="2971800" cy="46482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445A2A-3221-4CD5-90E6-AF76BE8F8738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1417585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9E0840-13D6-43A5-984C-4BD0F0FF2751}" type="slidenum">
              <a:rPr lang="en-US" smtClean="0">
                <a:solidFill>
                  <a:prstClr val="black"/>
                </a:solidFill>
              </a:rPr>
              <a:pPr/>
              <a:t>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878807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b="1" dirty="0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952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3EDE49F6-AE6E-4B9D-B671-4C3478BC706C}" type="slidenum">
              <a:rPr lang="en-US" sz="1200">
                <a:solidFill>
                  <a:prstClr val="black"/>
                </a:solidFill>
              </a:rPr>
              <a:pPr/>
              <a:t>10</a:t>
            </a:fld>
            <a:endParaRPr lang="en-US" sz="120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625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962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157A875C-FA39-42FB-B541-05489D356DC3}" type="slidenum">
              <a:rPr lang="en-US" sz="1200">
                <a:solidFill>
                  <a:prstClr val="black"/>
                </a:solidFill>
              </a:rPr>
              <a:pPr/>
              <a:t>11</a:t>
            </a:fld>
            <a:endParaRPr lang="en-US" sz="120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972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E15D4BE2-5872-4AF6-9E7A-71CA983273F7}" type="slidenum">
              <a:rPr lang="en-US" sz="1200">
                <a:solidFill>
                  <a:srgbClr val="000000"/>
                </a:solidFill>
              </a:rPr>
              <a:pPr/>
              <a:t>12</a:t>
            </a:fld>
            <a:endParaRPr 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>
              <a:defRPr/>
            </a:pPr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6174C9DE-6262-4D9F-93C5-81D63D5F64B0}" type="slidenum">
              <a:rPr lang="en-US" sz="1200">
                <a:solidFill>
                  <a:srgbClr val="000000"/>
                </a:solidFill>
              </a:rPr>
              <a:pPr/>
              <a:t>13</a:t>
            </a:fld>
            <a:endParaRPr 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830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983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642F3604-582B-443B-8FDF-396DAC0833F9}" type="slidenum">
              <a:rPr lang="en-US" sz="1200">
                <a:solidFill>
                  <a:srgbClr val="000000"/>
                </a:solidFill>
              </a:rPr>
              <a:pPr/>
              <a:t>14</a:t>
            </a:fld>
            <a:endParaRPr 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93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993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C793F1BD-8492-4AF6-B50B-49B01DAB07C0}" type="slidenum">
              <a:rPr lang="en-US" sz="1200">
                <a:solidFill>
                  <a:srgbClr val="000000"/>
                </a:solidFill>
              </a:rPr>
              <a:pPr/>
              <a:t>15</a:t>
            </a:fld>
            <a:endParaRPr 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BF09C290-A3D2-4942-9FAC-CE5A3C00E4B4}" type="slidenum">
              <a:rPr lang="en-US" sz="1200">
                <a:solidFill>
                  <a:srgbClr val="000000"/>
                </a:solidFill>
              </a:rPr>
              <a:pPr/>
              <a:t>16</a:t>
            </a:fld>
            <a:endParaRPr 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0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024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B151572A-DE91-47E5-AFD7-B9369F0B2CCC}" type="slidenum">
              <a:rPr lang="en-US" sz="1200">
                <a:solidFill>
                  <a:srgbClr val="000000"/>
                </a:solidFill>
              </a:rPr>
              <a:pPr/>
              <a:t>17</a:t>
            </a:fld>
            <a:endParaRPr 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034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7CF1B374-F0BF-4B42-870A-4D1D62E42EE8}" type="slidenum">
              <a:rPr lang="en-US" sz="1200">
                <a:solidFill>
                  <a:prstClr val="black"/>
                </a:solidFill>
              </a:rPr>
              <a:pPr/>
              <a:t>18</a:t>
            </a:fld>
            <a:endParaRPr lang="en-US" sz="120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445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>
              <a:latin typeface="Arial" pitchFamily="34" charset="0"/>
              <a:ea typeface="ＭＳ Ｐゴシック" pitchFamily="34" charset="-128"/>
            </a:endParaRPr>
          </a:p>
          <a:p>
            <a:endParaRPr lang="en-US" dirty="0" smtClean="0">
              <a:latin typeface="Arial" pitchFamily="34" charset="0"/>
              <a:ea typeface="ＭＳ Ｐゴシック" pitchFamily="34" charset="-128"/>
            </a:endParaRPr>
          </a:p>
          <a:p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044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D0E75FB2-1A0A-4988-B786-8ECB24C5371B}" type="slidenum">
              <a:rPr lang="en-US" sz="1200">
                <a:solidFill>
                  <a:prstClr val="black"/>
                </a:solidFill>
              </a:rPr>
              <a:pPr/>
              <a:t>19</a:t>
            </a:fld>
            <a:endParaRPr lang="en-US" sz="120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>
              <a:defRPr/>
            </a:pPr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6174C9DE-6262-4D9F-93C5-81D63D5F64B0}" type="slidenum">
              <a:rPr lang="en-US" sz="1200">
                <a:solidFill>
                  <a:srgbClr val="000000"/>
                </a:solidFill>
              </a:rPr>
              <a:pPr/>
              <a:t>2</a:t>
            </a:fld>
            <a:endParaRPr 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649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065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2A00F072-69F7-45F2-86DD-30409E399AD7}" type="slidenum">
              <a:rPr lang="en-US" sz="1200">
                <a:solidFill>
                  <a:prstClr val="black"/>
                </a:solidFill>
              </a:rPr>
              <a:pPr/>
              <a:t>20</a:t>
            </a:fld>
            <a:endParaRPr lang="en-US" sz="120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752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075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38D5406F-4BB1-4959-8FB1-FBE563280476}" type="slidenum">
              <a:rPr lang="en-US" sz="1200">
                <a:solidFill>
                  <a:prstClr val="black"/>
                </a:solidFill>
              </a:rPr>
              <a:pPr/>
              <a:t>21</a:t>
            </a:fld>
            <a:endParaRPr lang="en-US" sz="120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85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US" dirty="0" smtClean="0">
                <a:latin typeface="Arial" pitchFamily="34" charset="0"/>
                <a:ea typeface="ＭＳ Ｐゴシック" pitchFamily="34" charset="-128"/>
              </a:rPr>
              <a:t>An educator status is a more holistic picture of educator effectiveness than any one standard taken alone.  Three years of data must be in place before a teacher or administrator can receive a status of in need of improvement, effective, or highly effective.</a:t>
            </a:r>
          </a:p>
        </p:txBody>
      </p:sp>
      <p:sp>
        <p:nvSpPr>
          <p:cNvPr id="1085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278B46AE-41D9-4A8E-841C-8C253759674D}" type="slidenum">
              <a:rPr lang="en-US" sz="1200">
                <a:solidFill>
                  <a:prstClr val="black"/>
                </a:solidFill>
              </a:rPr>
              <a:pPr/>
              <a:t>22</a:t>
            </a:fld>
            <a:endParaRPr lang="en-US" sz="120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95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095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6C1570E6-954F-4334-B35D-BCB21DAC236B}" type="slidenum">
              <a:rPr lang="en-US" sz="1200">
                <a:solidFill>
                  <a:srgbClr val="000000"/>
                </a:solidFill>
              </a:rPr>
              <a:pPr/>
              <a:t>23</a:t>
            </a:fld>
            <a:endParaRPr 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05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105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087F4EBB-4EEC-4D95-8785-0E8FD4A220F4}" type="slidenum">
              <a:rPr lang="en-US" sz="1200">
                <a:solidFill>
                  <a:srgbClr val="000000"/>
                </a:solidFill>
              </a:rPr>
              <a:pPr/>
              <a:t>24</a:t>
            </a:fld>
            <a:endParaRPr 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957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095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6C1570E6-954F-4334-B35D-BCB21DAC236B}" type="slidenum">
              <a:rPr lang="en-US" sz="1200">
                <a:solidFill>
                  <a:srgbClr val="000000"/>
                </a:solidFill>
              </a:rPr>
              <a:pPr/>
              <a:t>25</a:t>
            </a:fld>
            <a:endParaRPr 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1619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116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EEAD1248-BEFF-4C62-87BF-2E5E6458F735}" type="slidenum">
              <a:rPr lang="en-US" sz="1200">
                <a:solidFill>
                  <a:prstClr val="black"/>
                </a:solidFill>
              </a:rPr>
              <a:pPr/>
              <a:t>26</a:t>
            </a:fld>
            <a:endParaRPr lang="en-US" sz="120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4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126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8B6F4A9A-FE76-4557-B67B-9E7FE4796C3D}" type="slidenum">
              <a:rPr lang="en-US" sz="1200">
                <a:solidFill>
                  <a:prstClr val="black"/>
                </a:solidFill>
              </a:rPr>
              <a:pPr/>
              <a:t>27</a:t>
            </a:fld>
            <a:endParaRPr lang="en-US" sz="1200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366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136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34C45EBC-7C0A-47D9-9775-94AC0992A198}" type="slidenum">
              <a:rPr lang="en-US" sz="1200">
                <a:solidFill>
                  <a:srgbClr val="000000"/>
                </a:solidFill>
              </a:rPr>
              <a:pPr/>
              <a:t>28</a:t>
            </a:fld>
            <a:endParaRPr 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571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157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53B4F285-FF1F-4E3B-A3EC-C83D5173B110}" type="slidenum">
              <a:rPr lang="en-US" sz="1200">
                <a:solidFill>
                  <a:srgbClr val="000000"/>
                </a:solidFill>
              </a:rPr>
              <a:pPr/>
              <a:t>29</a:t>
            </a:fld>
            <a:endParaRPr 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7DFDA467-3256-4EAA-A08D-8ED9D7772327}" type="slidenum">
              <a:rPr lang="en-US" sz="1200">
                <a:solidFill>
                  <a:srgbClr val="000000"/>
                </a:solidFill>
              </a:rPr>
              <a:pPr/>
              <a:t>3</a:t>
            </a:fld>
            <a:endParaRPr 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45A2A-3221-4CD5-90E6-AF76BE8F8738}" type="slidenum">
              <a:rPr lang="en-US" smtClean="0"/>
              <a:pPr/>
              <a:t>30</a:t>
            </a:fld>
            <a:endParaRPr 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45A2A-3221-4CD5-90E6-AF76BE8F8738}" type="slidenum">
              <a:rPr lang="en-US" smtClean="0"/>
              <a:pPr/>
              <a:t>31</a:t>
            </a:fld>
            <a:endParaRPr 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45A2A-3221-4CD5-90E6-AF76BE8F8738}" type="slidenum">
              <a:rPr lang="en-US" smtClean="0"/>
              <a:pPr/>
              <a:t>32</a:t>
            </a:fld>
            <a:endParaRPr 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If teachers click on the box for the sixth standard, it</a:t>
            </a:r>
            <a:r>
              <a:rPr lang="en-US" baseline="0" dirty="0" smtClean="0"/>
              <a:t> will expand to show component data for the standard rating, as well as three years of data as they are accumulated.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445A2A-3221-4CD5-90E6-AF76BE8F8738}" type="slidenum">
              <a:rPr lang="en-US" smtClean="0"/>
              <a:pPr/>
              <a:t>33</a:t>
            </a:fld>
            <a:endParaRPr 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fld id="{CDC23EB1-4C70-4213-B55D-A24FA6D79F2B}" type="slidenum">
              <a:rPr lang="en-US" sz="1200">
                <a:solidFill>
                  <a:srgbClr val="000000"/>
                </a:solidFill>
              </a:rPr>
              <a:pPr/>
              <a:t>34</a:t>
            </a:fld>
            <a:endParaRPr 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107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310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9B64E547-BC9E-435E-ADDD-371195F6AEC6}" type="slidenum">
              <a:rPr lang="en-US" sz="1200">
                <a:solidFill>
                  <a:srgbClr val="000000"/>
                </a:solidFill>
              </a:rPr>
              <a:pPr/>
              <a:t>35</a:t>
            </a:fld>
            <a:endParaRPr 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3F5964-AA43-49CC-9F1D-45398B99AF77}" type="slidenum">
              <a:rPr lang="en-US" smtClean="0"/>
              <a:pPr/>
              <a:t>36</a:t>
            </a:fld>
            <a:endParaRPr lang="en-US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A75245-E078-4E52-91FE-0F7082539A62}" type="slidenum">
              <a:rPr lang="en-US" smtClean="0"/>
              <a:pPr/>
              <a:t>37</a:t>
            </a:fld>
            <a:endParaRPr 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A75245-E078-4E52-91FE-0F7082539A62}" type="slidenum">
              <a:rPr lang="en-US" smtClean="0"/>
              <a:pPr/>
              <a:t>38</a:t>
            </a:fld>
            <a:endParaRPr lang="en-US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A75245-E078-4E52-91FE-0F7082539A62}" type="slidenum">
              <a:rPr lang="en-US" smtClean="0"/>
              <a:pPr/>
              <a:t>39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1A965A6-DE4D-4998-AD89-24AB13F40471}" type="slidenum">
              <a:rPr lang="en-US" smtClean="0"/>
              <a:pPr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A75245-E078-4E52-91FE-0F7082539A62}" type="slidenum">
              <a:rPr lang="en-US" smtClean="0"/>
              <a:pPr/>
              <a:t>40</a:t>
            </a:fld>
            <a:endParaRPr 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A75245-E078-4E52-91FE-0F7082539A62}" type="slidenum">
              <a:rPr lang="en-US" smtClean="0"/>
              <a:pPr/>
              <a:t>41</a:t>
            </a:fld>
            <a:endParaRPr 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A75245-E078-4E52-91FE-0F7082539A62}" type="slidenum">
              <a:rPr lang="en-US" smtClean="0"/>
              <a:pPr/>
              <a:t>42</a:t>
            </a:fld>
            <a:endParaRPr lang="en-US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A75245-E078-4E52-91FE-0F7082539A62}" type="slidenum">
              <a:rPr lang="en-US" smtClean="0"/>
              <a:pPr/>
              <a:t>43</a:t>
            </a:fld>
            <a:endParaRPr lang="en-US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A75245-E078-4E52-91FE-0F7082539A62}" type="slidenum">
              <a:rPr lang="en-US" smtClean="0"/>
              <a:pPr/>
              <a:t>44</a:t>
            </a:fld>
            <a:endParaRPr lang="en-US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7DFDA467-3256-4EAA-A08D-8ED9D7772327}" type="slidenum">
              <a:rPr lang="en-US" sz="1200">
                <a:solidFill>
                  <a:srgbClr val="000000"/>
                </a:solidFill>
              </a:rPr>
              <a:pPr/>
              <a:t>45</a:t>
            </a:fld>
            <a:endParaRPr 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A75245-E078-4E52-91FE-0F7082539A62}" type="slidenum">
              <a:rPr lang="en-US" smtClean="0"/>
              <a:pPr/>
              <a:t>46</a:t>
            </a:fld>
            <a:endParaRPr lang="en-US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A75245-E078-4E52-91FE-0F7082539A62}" type="slidenum">
              <a:rPr lang="en-US" smtClean="0"/>
              <a:pPr/>
              <a:t>47</a:t>
            </a:fld>
            <a:endParaRPr lang="en-US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  <p:sp>
        <p:nvSpPr>
          <p:cNvPr id="481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fld id="{CDC23EB1-4C70-4213-B55D-A24FA6D79F2B}" type="slidenum">
              <a:rPr lang="en-US" sz="1200">
                <a:solidFill>
                  <a:srgbClr val="000000"/>
                </a:solidFill>
              </a:rPr>
              <a:pPr/>
              <a:t>48</a:t>
            </a:fld>
            <a:endParaRPr 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>
              <a:latin typeface="Arial" pitchFamily="34" charset="0"/>
              <a:ea typeface="ＭＳ Ｐゴシック" pitchFamily="34" charset="-128"/>
            </a:endParaRPr>
          </a:p>
          <a:p>
            <a:endParaRPr lang="en-US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29EF91-9F81-4641-9F50-852978A2669B}" type="slidenum">
              <a:rPr lang="en-US" smtClean="0">
                <a:solidFill>
                  <a:srgbClr val="000000"/>
                </a:solidFill>
              </a:rPr>
              <a:pPr/>
              <a:t>49</a:t>
            </a:fld>
            <a:endParaRPr lang="en-US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599AE9A-6ADF-4D49-BC73-C61D75B893DF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30DA4D8-D315-402D-B8B7-3A2CFC3C5A6C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smtClean="0">
              <a:latin typeface="Arial" pitchFamily="34" charset="0"/>
              <a:ea typeface="ＭＳ Ｐゴシック" charset="-128"/>
            </a:endParaRP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charset="-128"/>
              </a:defRPr>
            </a:lvl9pPr>
          </a:lstStyle>
          <a:p>
            <a:fld id="{5CCEEA02-859E-48FC-ACEE-2464FA422179}" type="slidenum">
              <a:rPr lang="en-US" sz="1200">
                <a:solidFill>
                  <a:srgbClr val="000000"/>
                </a:solidFill>
              </a:rPr>
              <a:pPr/>
              <a:t>7</a:t>
            </a:fld>
            <a:endParaRPr 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55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655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CCD793B-9995-4F99-9D7E-5658FBDA6D07}" type="slidenum">
              <a:rPr lang="en-US" smtClean="0"/>
              <a:pPr/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>
              <a:defRPr/>
            </a:pPr>
            <a:endParaRPr lang="en-US" dirty="0" smtClean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942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fld id="{6174C9DE-6262-4D9F-93C5-81D63D5F64B0}" type="slidenum">
              <a:rPr lang="en-US" sz="1200">
                <a:solidFill>
                  <a:srgbClr val="000000"/>
                </a:solidFill>
              </a:rPr>
              <a:pPr/>
              <a:t>9</a:t>
            </a:fld>
            <a:endParaRPr lang="en-US" sz="120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7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8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00457E">
            <a:alpha val="65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130425"/>
            <a:ext cx="8839200" cy="14700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8006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1828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 descr="CareerandCollege_FINAL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75319" y="228108"/>
            <a:ext cx="1848782" cy="1379365"/>
          </a:xfrm>
          <a:prstGeom prst="rect">
            <a:avLst/>
          </a:prstGeom>
        </p:spPr>
      </p:pic>
      <p:pic>
        <p:nvPicPr>
          <p:cNvPr id="9" name="Picture 8" descr="ppt_acre_wordheader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362200" y="304800"/>
            <a:ext cx="6553200" cy="1255403"/>
          </a:xfrm>
          <a:prstGeom prst="rect">
            <a:avLst/>
          </a:prstGeom>
        </p:spPr>
      </p:pic>
      <p:cxnSp>
        <p:nvCxnSpPr>
          <p:cNvPr id="10" name="Straight Connector 9"/>
          <p:cNvCxnSpPr/>
          <p:nvPr userDrawn="1"/>
        </p:nvCxnSpPr>
        <p:spPr>
          <a:xfrm>
            <a:off x="2235200" y="152441"/>
            <a:ext cx="0" cy="1447800"/>
          </a:xfrm>
          <a:prstGeom prst="line">
            <a:avLst/>
          </a:prstGeom>
          <a:ln>
            <a:solidFill>
              <a:srgbClr val="00457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ctangle 10"/>
          <p:cNvSpPr/>
          <p:nvPr userDrawn="1"/>
        </p:nvSpPr>
        <p:spPr>
          <a:xfrm>
            <a:off x="0" y="1772920"/>
            <a:ext cx="9144000" cy="147320"/>
          </a:xfrm>
          <a:prstGeom prst="rect">
            <a:avLst/>
          </a:prstGeom>
          <a:solidFill>
            <a:srgbClr val="0045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787460138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715E3-8647-4CD7-BD1D-2D0064D76A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977248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715E3-8647-4CD7-BD1D-2D0064D76A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513138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715E3-8647-4CD7-BD1D-2D0064D76A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990649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715E3-8647-4CD7-BD1D-2D0064D76A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023762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715E3-8647-4CD7-BD1D-2D0064D76A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67306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715E3-8647-4CD7-BD1D-2D0064D76A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28017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715E3-8647-4CD7-BD1D-2D0064D76A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12907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715E3-8647-4CD7-BD1D-2D0064D76A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3210281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715E3-8647-4CD7-BD1D-2D0064D76A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61159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57912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324600" y="1371600"/>
            <a:ext cx="2514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/>
          </a:extLst>
        </p:spPr>
        <p:txBody>
          <a:bodyPr/>
          <a:lstStyle>
            <a:lvl1pPr>
              <a:defRPr>
                <a:solidFill>
                  <a:srgbClr val="63554C"/>
                </a:solidFill>
              </a:defRPr>
            </a:lvl1pPr>
            <a:lvl2pPr>
              <a:defRPr>
                <a:solidFill>
                  <a:srgbClr val="63554C"/>
                </a:solidFill>
              </a:defRPr>
            </a:lvl2pPr>
            <a:lvl3pPr>
              <a:defRPr>
                <a:solidFill>
                  <a:srgbClr val="63554C"/>
                </a:solidFill>
              </a:defRPr>
            </a:lvl3pPr>
            <a:lvl4pPr>
              <a:defRPr>
                <a:solidFill>
                  <a:srgbClr val="63554C"/>
                </a:solidFill>
              </a:defRPr>
            </a:lvl4pPr>
            <a:lvl5pPr>
              <a:defRPr>
                <a:solidFill>
                  <a:srgbClr val="63554C"/>
                </a:solidFill>
              </a:defRPr>
            </a:lvl5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907285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rgbClr val="00457E">
            <a:alpha val="65097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 userDrawn="1"/>
        </p:nvSpPr>
        <p:spPr>
          <a:xfrm>
            <a:off x="0" y="0"/>
            <a:ext cx="9144000" cy="1828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pic>
        <p:nvPicPr>
          <p:cNvPr id="5" name="Picture 7" descr="CareerandCollege_FINAL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74638" y="228600"/>
            <a:ext cx="1849437" cy="137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8" descr="ppt_acre_wordheader.pn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2362200" y="304800"/>
            <a:ext cx="6553200" cy="125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Straight Connector 9"/>
          <p:cNvCxnSpPr/>
          <p:nvPr userDrawn="1"/>
        </p:nvCxnSpPr>
        <p:spPr>
          <a:xfrm>
            <a:off x="2235200" y="152400"/>
            <a:ext cx="0" cy="1447800"/>
          </a:xfrm>
          <a:prstGeom prst="line">
            <a:avLst/>
          </a:prstGeom>
          <a:ln>
            <a:solidFill>
              <a:srgbClr val="00457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" name="Rectangle 10"/>
          <p:cNvSpPr/>
          <p:nvPr userDrawn="1"/>
        </p:nvSpPr>
        <p:spPr>
          <a:xfrm>
            <a:off x="0" y="1773238"/>
            <a:ext cx="9144000" cy="147637"/>
          </a:xfrm>
          <a:prstGeom prst="rect">
            <a:avLst/>
          </a:prstGeom>
          <a:solidFill>
            <a:srgbClr val="00457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130425"/>
            <a:ext cx="8839200" cy="1470025"/>
          </a:xfrm>
          <a:prstGeom prst="rect">
            <a:avLst/>
          </a:prstGeom>
        </p:spPr>
        <p:txBody>
          <a:bodyPr/>
          <a:lstStyle>
            <a:lvl1pPr>
              <a:defRPr b="1">
                <a:solidFill>
                  <a:srgbClr val="FFFFFF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8006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396914590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304800"/>
            <a:ext cx="5638800" cy="1143000"/>
          </a:xfrm>
          <a:prstGeom prst="rect">
            <a:avLst/>
          </a:prstGeom>
          <a:noFill/>
          <a:ln>
            <a:noFill/>
          </a:ln>
          <a:extLst>
            <a:ext uri="{FAA26D3D-D897-4be2-8F04-BA451C77F1D7}"/>
          </a:extLst>
        </p:spPr>
        <p:txBody>
          <a:bodyPr/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10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324600" y="1371600"/>
            <a:ext cx="2514600" cy="4724400"/>
          </a:xfrm>
          <a:prstGeom prst="rect">
            <a:avLst/>
          </a:prstGeom>
          <a:noFill/>
          <a:ln>
            <a:noFill/>
          </a:ln>
          <a:extLst>
            <a:ext uri="{FAA26D3D-D897-4be2-8F04-BA451C77F1D7}"/>
          </a:extLst>
        </p:spPr>
        <p:txBody>
          <a:bodyPr/>
          <a:lstStyle>
            <a:lvl1pPr>
              <a:defRPr>
                <a:solidFill>
                  <a:srgbClr val="63554C"/>
                </a:solidFill>
              </a:defRPr>
            </a:lvl1pPr>
            <a:lvl2pPr>
              <a:defRPr>
                <a:solidFill>
                  <a:srgbClr val="63554C"/>
                </a:solidFill>
              </a:defRPr>
            </a:lvl2pPr>
            <a:lvl3pPr>
              <a:defRPr>
                <a:solidFill>
                  <a:srgbClr val="63554C"/>
                </a:solidFill>
              </a:defRPr>
            </a:lvl3pPr>
            <a:lvl4pPr>
              <a:defRPr>
                <a:solidFill>
                  <a:srgbClr val="63554C"/>
                </a:solidFill>
              </a:defRPr>
            </a:lvl4pPr>
            <a:lvl5pPr>
              <a:defRPr>
                <a:solidFill>
                  <a:srgbClr val="63554C"/>
                </a:solidFill>
              </a:defRPr>
            </a:lvl5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1882625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READYppt_title_2.jp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438400" y="2667000"/>
            <a:ext cx="5562600" cy="2667000"/>
          </a:xfrm>
        </p:spPr>
        <p:txBody>
          <a:bodyPr/>
          <a:lstStyle>
            <a:lvl1pPr algn="ctr">
              <a:defRPr sz="2000">
                <a:solidFill>
                  <a:srgbClr val="63554C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8417840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rgbClr val="63554C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63554C"/>
                </a:solidFill>
              </a:defRPr>
            </a:lvl1pPr>
            <a:lvl2pPr>
              <a:defRPr>
                <a:solidFill>
                  <a:srgbClr val="63554C"/>
                </a:solidFill>
              </a:defRPr>
            </a:lvl2pPr>
            <a:lvl3pPr>
              <a:defRPr>
                <a:solidFill>
                  <a:srgbClr val="63554C"/>
                </a:solidFill>
              </a:defRPr>
            </a:lvl3pPr>
            <a:lvl4pPr>
              <a:defRPr>
                <a:solidFill>
                  <a:srgbClr val="63554C"/>
                </a:solidFill>
              </a:defRPr>
            </a:lvl4pPr>
            <a:lvl5pPr>
              <a:defRPr>
                <a:solidFill>
                  <a:srgbClr val="63554C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56345037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2011ppt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81000" y="2819400"/>
            <a:ext cx="8382000" cy="1143000"/>
          </a:xfrm>
        </p:spPr>
        <p:txBody>
          <a:bodyPr anchor="t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685800" y="3886200"/>
            <a:ext cx="7772400" cy="1905000"/>
          </a:xfrm>
        </p:spPr>
        <p:txBody>
          <a:bodyPr/>
          <a:lstStyle>
            <a:lvl1pPr marL="0" indent="0">
              <a:buFontTx/>
              <a:buNone/>
              <a:defRPr sz="3000"/>
            </a:lvl1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82590451"/>
      </p:ext>
    </p:extLst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03043214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92683856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83394471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76062711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2405418834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2515541292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1814CDCA-F6A2-4388-833D-D1C3C395963F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2051175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57912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324600" y="1371600"/>
            <a:ext cx="2514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/>
          </a:extLst>
        </p:spPr>
        <p:txBody>
          <a:bodyPr/>
          <a:lstStyle>
            <a:lvl1pPr>
              <a:defRPr>
                <a:solidFill>
                  <a:srgbClr val="63554C"/>
                </a:solidFill>
              </a:defRPr>
            </a:lvl1pPr>
            <a:lvl2pPr>
              <a:defRPr>
                <a:solidFill>
                  <a:srgbClr val="63554C"/>
                </a:solidFill>
              </a:defRPr>
            </a:lvl2pPr>
            <a:lvl3pPr>
              <a:defRPr>
                <a:solidFill>
                  <a:srgbClr val="63554C"/>
                </a:solidFill>
              </a:defRPr>
            </a:lvl3pPr>
            <a:lvl4pPr>
              <a:defRPr>
                <a:solidFill>
                  <a:srgbClr val="63554C"/>
                </a:solidFill>
              </a:defRPr>
            </a:lvl4pPr>
            <a:lvl5pPr>
              <a:defRPr>
                <a:solidFill>
                  <a:srgbClr val="63554C"/>
                </a:solidFill>
              </a:defRPr>
            </a:lvl5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409780250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5791200" cy="1143000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Rectangle 3"/>
          <p:cNvSpPr>
            <a:spLocks noGrp="1" noChangeArrowheads="1"/>
          </p:cNvSpPr>
          <p:nvPr>
            <p:ph idx="1"/>
          </p:nvPr>
        </p:nvSpPr>
        <p:spPr bwMode="auto">
          <a:xfrm>
            <a:off x="6324600" y="1371600"/>
            <a:ext cx="2514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/>
          </a:extLst>
        </p:spPr>
        <p:txBody>
          <a:bodyPr/>
          <a:lstStyle>
            <a:lvl1pPr>
              <a:defRPr>
                <a:solidFill>
                  <a:srgbClr val="63554C"/>
                </a:solidFill>
              </a:defRPr>
            </a:lvl1pPr>
            <a:lvl2pPr>
              <a:defRPr>
                <a:solidFill>
                  <a:srgbClr val="63554C"/>
                </a:solidFill>
              </a:defRPr>
            </a:lvl2pPr>
            <a:lvl3pPr>
              <a:defRPr>
                <a:solidFill>
                  <a:srgbClr val="63554C"/>
                </a:solidFill>
              </a:defRPr>
            </a:lvl3pPr>
            <a:lvl4pPr>
              <a:defRPr>
                <a:solidFill>
                  <a:srgbClr val="63554C"/>
                </a:solidFill>
              </a:defRPr>
            </a:lvl4pPr>
            <a:lvl5pPr>
              <a:defRPr>
                <a:solidFill>
                  <a:srgbClr val="63554C"/>
                </a:solidFill>
              </a:defRPr>
            </a:lvl5pPr>
          </a:lstStyle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18582327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gradFill flip="none" rotWithShape="1">
          <a:gsLst>
            <a:gs pos="0">
              <a:schemeClr val="bg1"/>
            </a:gs>
            <a:gs pos="49000">
              <a:srgbClr val="9CB86E">
                <a:alpha val="17000"/>
              </a:srgbClr>
            </a:gs>
            <a:gs pos="100000">
              <a:srgbClr val="00642D">
                <a:alpha val="64000"/>
              </a:srgb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c 3"/>
          <p:cNvSpPr/>
          <p:nvPr userDrawn="1"/>
        </p:nvSpPr>
        <p:spPr>
          <a:xfrm rot="10800000">
            <a:off x="8178800" y="-1266825"/>
            <a:ext cx="3282950" cy="2767013"/>
          </a:xfrm>
          <a:prstGeom prst="arc">
            <a:avLst>
              <a:gd name="adj1" fmla="val 17872487"/>
              <a:gd name="adj2" fmla="val 267595"/>
            </a:avLst>
          </a:prstGeom>
          <a:ln w="28575">
            <a:solidFill>
              <a:srgbClr val="009644">
                <a:alpha val="25000"/>
              </a:srgb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Arc 4"/>
          <p:cNvSpPr/>
          <p:nvPr userDrawn="1"/>
        </p:nvSpPr>
        <p:spPr>
          <a:xfrm rot="10800000">
            <a:off x="7499350" y="-1843088"/>
            <a:ext cx="4867275" cy="3598863"/>
          </a:xfrm>
          <a:prstGeom prst="arc">
            <a:avLst>
              <a:gd name="adj1" fmla="val 17661295"/>
              <a:gd name="adj2" fmla="val 15420"/>
            </a:avLst>
          </a:prstGeom>
          <a:ln w="60325">
            <a:solidFill>
              <a:srgbClr val="009644">
                <a:alpha val="25000"/>
              </a:srgb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6" name="Arc 5"/>
          <p:cNvSpPr/>
          <p:nvPr userDrawn="1"/>
        </p:nvSpPr>
        <p:spPr>
          <a:xfrm rot="10800000">
            <a:off x="7304088" y="-1905000"/>
            <a:ext cx="4867275" cy="3760788"/>
          </a:xfrm>
          <a:prstGeom prst="arc">
            <a:avLst>
              <a:gd name="adj1" fmla="val 17253912"/>
              <a:gd name="adj2" fmla="val 4666"/>
            </a:avLst>
          </a:prstGeom>
          <a:ln w="28575">
            <a:solidFill>
              <a:srgbClr val="009644">
                <a:alpha val="25000"/>
              </a:srgb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cxnSp>
        <p:nvCxnSpPr>
          <p:cNvPr id="7" name="Straight Connector 6"/>
          <p:cNvCxnSpPr>
            <a:cxnSpLocks noChangeShapeType="1"/>
          </p:cNvCxnSpPr>
          <p:nvPr userDrawn="1"/>
        </p:nvCxnSpPr>
        <p:spPr bwMode="auto">
          <a:xfrm flipV="1">
            <a:off x="457200" y="3122613"/>
            <a:ext cx="8229600" cy="9525"/>
          </a:xfrm>
          <a:prstGeom prst="line">
            <a:avLst/>
          </a:prstGeom>
          <a:noFill/>
          <a:ln w="50800">
            <a:solidFill>
              <a:srgbClr val="009644"/>
            </a:solidFill>
            <a:round/>
            <a:headEnd/>
            <a:tailEnd/>
          </a:ln>
          <a:effectLst>
            <a:outerShdw blurRad="63500" dist="23000" dir="5400000" rotWithShape="0">
              <a:srgbClr val="000000">
                <a:alpha val="34998"/>
              </a:srgbClr>
            </a:outerShdw>
          </a:effectLst>
        </p:spPr>
      </p:cxnSp>
      <p:sp>
        <p:nvSpPr>
          <p:cNvPr id="8" name="Arc 7"/>
          <p:cNvSpPr/>
          <p:nvPr userDrawn="1"/>
        </p:nvSpPr>
        <p:spPr>
          <a:xfrm>
            <a:off x="-3052763" y="5184775"/>
            <a:ext cx="3282951" cy="3043238"/>
          </a:xfrm>
          <a:prstGeom prst="arc">
            <a:avLst>
              <a:gd name="adj1" fmla="val 19890209"/>
              <a:gd name="adj2" fmla="val 344024"/>
            </a:avLst>
          </a:prstGeom>
          <a:ln w="28575">
            <a:solidFill>
              <a:schemeClr val="bg1">
                <a:alpha val="37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Arc 8"/>
          <p:cNvSpPr/>
          <p:nvPr userDrawn="1"/>
        </p:nvSpPr>
        <p:spPr>
          <a:xfrm>
            <a:off x="-3248025" y="4862513"/>
            <a:ext cx="4867275" cy="3959225"/>
          </a:xfrm>
          <a:prstGeom prst="arc">
            <a:avLst>
              <a:gd name="adj1" fmla="val 17584906"/>
              <a:gd name="adj2" fmla="val 15523"/>
            </a:avLst>
          </a:prstGeom>
          <a:ln w="28575">
            <a:solidFill>
              <a:schemeClr val="bg1">
                <a:alpha val="37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0" name="Arc 9"/>
          <p:cNvSpPr/>
          <p:nvPr userDrawn="1"/>
        </p:nvSpPr>
        <p:spPr>
          <a:xfrm>
            <a:off x="-3425825" y="4878388"/>
            <a:ext cx="4867275" cy="3959225"/>
          </a:xfrm>
          <a:prstGeom prst="arc">
            <a:avLst>
              <a:gd name="adj1" fmla="val 17899983"/>
              <a:gd name="adj2" fmla="val 15523"/>
            </a:avLst>
          </a:prstGeom>
          <a:ln w="50800">
            <a:solidFill>
              <a:schemeClr val="bg1">
                <a:alpha val="37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pic>
        <p:nvPicPr>
          <p:cNvPr id="11" name="Picture 10" descr="SMARTER_logo_big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581025" y="358775"/>
            <a:ext cx="7981950" cy="242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/>
          <a:lstStyle>
            <a:lvl1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 i="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Click to edit Master subtitle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1986006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gradFill flip="none" rotWithShape="1">
          <a:gsLst>
            <a:gs pos="9000">
              <a:srgbClr val="00642D">
                <a:alpha val="30000"/>
              </a:srgbClr>
            </a:gs>
            <a:gs pos="55000">
              <a:schemeClr val="bg1"/>
            </a:gs>
            <a:gs pos="100000">
              <a:srgbClr val="009644">
                <a:alpha val="12000"/>
              </a:srgbClr>
            </a:gs>
          </a:gsLst>
          <a:lin ang="30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rc 3"/>
          <p:cNvSpPr/>
          <p:nvPr userDrawn="1"/>
        </p:nvSpPr>
        <p:spPr>
          <a:xfrm>
            <a:off x="-3052763" y="5184775"/>
            <a:ext cx="3282951" cy="3043238"/>
          </a:xfrm>
          <a:prstGeom prst="arc">
            <a:avLst>
              <a:gd name="adj1" fmla="val 19890209"/>
              <a:gd name="adj2" fmla="val 344024"/>
            </a:avLst>
          </a:prstGeom>
          <a:ln w="28575">
            <a:solidFill>
              <a:srgbClr val="009644">
                <a:alpha val="10000"/>
              </a:srgb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5" name="Arc 4"/>
          <p:cNvSpPr/>
          <p:nvPr userDrawn="1"/>
        </p:nvSpPr>
        <p:spPr>
          <a:xfrm>
            <a:off x="-3248025" y="4862513"/>
            <a:ext cx="4867275" cy="3959225"/>
          </a:xfrm>
          <a:prstGeom prst="arc">
            <a:avLst>
              <a:gd name="adj1" fmla="val 17584906"/>
              <a:gd name="adj2" fmla="val 15523"/>
            </a:avLst>
          </a:prstGeom>
          <a:ln w="28575">
            <a:solidFill>
              <a:srgbClr val="009644">
                <a:alpha val="10000"/>
              </a:srgb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Arc 5"/>
          <p:cNvSpPr/>
          <p:nvPr userDrawn="1"/>
        </p:nvSpPr>
        <p:spPr>
          <a:xfrm>
            <a:off x="-3425825" y="4878388"/>
            <a:ext cx="4867275" cy="3959225"/>
          </a:xfrm>
          <a:prstGeom prst="arc">
            <a:avLst>
              <a:gd name="adj1" fmla="val 17899983"/>
              <a:gd name="adj2" fmla="val 15523"/>
            </a:avLst>
          </a:prstGeom>
          <a:ln w="28575">
            <a:solidFill>
              <a:srgbClr val="009644">
                <a:alpha val="10000"/>
              </a:srgb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0"/>
            <a:ext cx="9144000" cy="1170432"/>
          </a:xfrm>
          <a:prstGeom prst="rect">
            <a:avLst/>
          </a:prstGeom>
          <a:gradFill flip="none" rotWithShape="1">
            <a:gsLst>
              <a:gs pos="0">
                <a:srgbClr val="009644">
                  <a:shade val="30000"/>
                  <a:satMod val="115000"/>
                  <a:alpha val="85000"/>
                </a:srgbClr>
              </a:gs>
              <a:gs pos="50000">
                <a:srgbClr val="009644">
                  <a:shade val="67500"/>
                  <a:satMod val="115000"/>
                  <a:alpha val="91000"/>
                </a:srgbClr>
              </a:gs>
              <a:gs pos="100000">
                <a:srgbClr val="009644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Footer Placeholder 4"/>
          <p:cNvSpPr txBox="1">
            <a:spLocks/>
          </p:cNvSpPr>
          <p:nvPr userDrawn="1"/>
        </p:nvSpPr>
        <p:spPr>
          <a:xfrm>
            <a:off x="5059363" y="6353175"/>
            <a:ext cx="4038600" cy="365125"/>
          </a:xfrm>
          <a:prstGeom prst="rect">
            <a:avLst/>
          </a:prstGeom>
        </p:spPr>
        <p:txBody>
          <a:bodyPr/>
          <a:lstStyle>
            <a:lvl1pPr>
              <a:defRPr sz="1400" b="1">
                <a:solidFill>
                  <a:srgbClr val="39903F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latin typeface="Arial" charset="0"/>
              <a:ea typeface="MS PGothic" pitchFamily="34" charset="-128"/>
            </a:endParaRPr>
          </a:p>
        </p:txBody>
      </p:sp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4227513" y="6519863"/>
            <a:ext cx="688975" cy="233362"/>
          </a:xfrm>
          <a:prstGeom prst="rect">
            <a:avLst/>
          </a:prstGeom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fld id="{4FDF0C9C-3A4D-4524-A1E1-32B1C530F6A3}" type="slidenum">
              <a:rPr lang="en-US" sz="1100">
                <a:solidFill>
                  <a:srgbClr val="1F497D"/>
                </a:solidFill>
                <a:latin typeface="Arial" pitchFamily="34" charset="0"/>
                <a:ea typeface="ＭＳ Ｐゴシック" charset="-128"/>
                <a:cs typeface="Arial" pitchFamily="34" charset="0"/>
              </a:rPr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100" dirty="0">
              <a:solidFill>
                <a:srgbClr val="1F497D"/>
              </a:solidFill>
              <a:latin typeface="Arial" pitchFamily="34" charset="0"/>
              <a:ea typeface="ＭＳ Ｐゴシック" charset="-128"/>
              <a:cs typeface="Arial" pitchFamily="34" charset="0"/>
            </a:endParaRPr>
          </a:p>
        </p:txBody>
      </p:sp>
      <p:sp>
        <p:nvSpPr>
          <p:cNvPr id="10" name="Arc 9"/>
          <p:cNvSpPr/>
          <p:nvPr userDrawn="1"/>
        </p:nvSpPr>
        <p:spPr>
          <a:xfrm rot="10800000">
            <a:off x="8077200" y="-1276350"/>
            <a:ext cx="3028950" cy="2552700"/>
          </a:xfrm>
          <a:prstGeom prst="arc">
            <a:avLst>
              <a:gd name="adj1" fmla="val 17872487"/>
              <a:gd name="adj2" fmla="val 39091"/>
            </a:avLst>
          </a:prstGeom>
          <a:ln w="28575">
            <a:solidFill>
              <a:schemeClr val="bg1">
                <a:alpha val="18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Arc 10"/>
          <p:cNvSpPr/>
          <p:nvPr userDrawn="1"/>
        </p:nvSpPr>
        <p:spPr>
          <a:xfrm rot="10800000">
            <a:off x="7519988" y="-1852613"/>
            <a:ext cx="4489450" cy="3321051"/>
          </a:xfrm>
          <a:prstGeom prst="arc">
            <a:avLst>
              <a:gd name="adj1" fmla="val 18779733"/>
              <a:gd name="adj2" fmla="val 21334841"/>
            </a:avLst>
          </a:prstGeom>
          <a:ln w="60325">
            <a:solidFill>
              <a:schemeClr val="bg1">
                <a:alpha val="18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12" name="Arc 11"/>
          <p:cNvSpPr/>
          <p:nvPr userDrawn="1"/>
        </p:nvSpPr>
        <p:spPr>
          <a:xfrm rot="10800000">
            <a:off x="7324725" y="-1914525"/>
            <a:ext cx="4489450" cy="3470275"/>
          </a:xfrm>
          <a:prstGeom prst="arc">
            <a:avLst>
              <a:gd name="adj1" fmla="val 18878046"/>
              <a:gd name="adj2" fmla="val 21363161"/>
            </a:avLst>
          </a:prstGeom>
          <a:ln w="28575">
            <a:solidFill>
              <a:schemeClr val="bg1">
                <a:alpha val="18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pic>
        <p:nvPicPr>
          <p:cNvPr id="13" name="Picture 12" descr="SMARTER_logo_250.png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342188" y="6183313"/>
            <a:ext cx="1427162" cy="433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438912"/>
            <a:ext cx="8238745" cy="520490"/>
          </a:xfrm>
        </p:spPr>
        <p:txBody>
          <a:bodyPr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lang="en-US" sz="2800" b="1" kern="1200" cap="none" spc="50" dirty="0">
                <a:ln w="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0"/>
              </a:spcBef>
              <a:spcAft>
                <a:spcPts val="600"/>
              </a:spcAft>
              <a:buClr>
                <a:srgbClr val="009644"/>
              </a:buClr>
              <a:buFont typeface="Georgia" pitchFamily="18" charset="0"/>
              <a:buChar char="•"/>
              <a:defRPr sz="2800">
                <a:latin typeface="Arial" pitchFamily="34" charset="0"/>
                <a:cs typeface="Arial" pitchFamily="34" charset="0"/>
              </a:defRPr>
            </a:lvl1pPr>
            <a:lvl2pPr>
              <a:spcBef>
                <a:spcPts val="0"/>
              </a:spcBef>
              <a:spcAft>
                <a:spcPts val="600"/>
              </a:spcAft>
              <a:buClr>
                <a:srgbClr val="009644"/>
              </a:buClr>
              <a:buFont typeface="Georgia" pitchFamily="18" charset="0"/>
              <a:buChar char="•"/>
              <a:defRPr>
                <a:latin typeface="Arial" pitchFamily="34" charset="0"/>
                <a:cs typeface="Arial" pitchFamily="34" charset="0"/>
              </a:defRPr>
            </a:lvl2pPr>
            <a:lvl3pPr>
              <a:spcBef>
                <a:spcPts val="0"/>
              </a:spcBef>
              <a:spcAft>
                <a:spcPts val="600"/>
              </a:spcAft>
              <a:buClr>
                <a:srgbClr val="009644"/>
              </a:buClr>
              <a:buFont typeface="Georgia" pitchFamily="18" charset="0"/>
              <a:buChar char="•"/>
              <a:defRPr>
                <a:latin typeface="Arial" pitchFamily="34" charset="0"/>
                <a:cs typeface="Arial" pitchFamily="34" charset="0"/>
              </a:defRPr>
            </a:lvl3pPr>
            <a:lvl4pPr>
              <a:spcBef>
                <a:spcPts val="0"/>
              </a:spcBef>
              <a:spcAft>
                <a:spcPts val="600"/>
              </a:spcAft>
              <a:buClr>
                <a:srgbClr val="009644"/>
              </a:buClr>
              <a:buFont typeface="Georgia" pitchFamily="18" charset="0"/>
              <a:buChar char="•"/>
              <a:defRPr sz="2200">
                <a:latin typeface="Arial" pitchFamily="34" charset="0"/>
                <a:cs typeface="Arial" pitchFamily="34" charset="0"/>
              </a:defRPr>
            </a:lvl4pPr>
            <a:lvl5pPr>
              <a:spcBef>
                <a:spcPts val="0"/>
              </a:spcBef>
              <a:spcAft>
                <a:spcPts val="600"/>
              </a:spcAft>
              <a:buClr>
                <a:srgbClr val="009644"/>
              </a:buClr>
              <a:buFont typeface="Georgia" pitchFamily="18" charset="0"/>
              <a:buChar char="•"/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8521563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tart">
    <p:bg>
      <p:bgPr>
        <a:gradFill>
          <a:gsLst>
            <a:gs pos="0">
              <a:schemeClr val="bg1"/>
            </a:gs>
            <a:gs pos="100000">
              <a:srgbClr val="009644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rc 1"/>
          <p:cNvSpPr/>
          <p:nvPr userDrawn="1"/>
        </p:nvSpPr>
        <p:spPr>
          <a:xfrm rot="10800000">
            <a:off x="8178800" y="-1266825"/>
            <a:ext cx="3282950" cy="2767013"/>
          </a:xfrm>
          <a:prstGeom prst="arc">
            <a:avLst>
              <a:gd name="adj1" fmla="val 17872487"/>
              <a:gd name="adj2" fmla="val 267595"/>
            </a:avLst>
          </a:prstGeom>
          <a:ln w="28575">
            <a:solidFill>
              <a:srgbClr val="009644">
                <a:alpha val="25000"/>
              </a:srgb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3" name="Arc 2"/>
          <p:cNvSpPr/>
          <p:nvPr userDrawn="1"/>
        </p:nvSpPr>
        <p:spPr>
          <a:xfrm rot="10800000">
            <a:off x="7499350" y="-1843088"/>
            <a:ext cx="4867275" cy="3598863"/>
          </a:xfrm>
          <a:prstGeom prst="arc">
            <a:avLst>
              <a:gd name="adj1" fmla="val 17661295"/>
              <a:gd name="adj2" fmla="val 15420"/>
            </a:avLst>
          </a:prstGeom>
          <a:ln w="60325">
            <a:solidFill>
              <a:srgbClr val="009644">
                <a:alpha val="25000"/>
              </a:srgb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4" name="Arc 3"/>
          <p:cNvSpPr/>
          <p:nvPr userDrawn="1"/>
        </p:nvSpPr>
        <p:spPr>
          <a:xfrm rot="10800000">
            <a:off x="7304088" y="-1905000"/>
            <a:ext cx="4867275" cy="3760788"/>
          </a:xfrm>
          <a:prstGeom prst="arc">
            <a:avLst>
              <a:gd name="adj1" fmla="val 17253912"/>
              <a:gd name="adj2" fmla="val 4666"/>
            </a:avLst>
          </a:prstGeom>
          <a:ln w="28575">
            <a:solidFill>
              <a:srgbClr val="009644">
                <a:alpha val="25000"/>
              </a:srgb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5" name="Arc 4"/>
          <p:cNvSpPr/>
          <p:nvPr userDrawn="1"/>
        </p:nvSpPr>
        <p:spPr>
          <a:xfrm>
            <a:off x="-3052763" y="5184775"/>
            <a:ext cx="3282951" cy="3043238"/>
          </a:xfrm>
          <a:prstGeom prst="arc">
            <a:avLst>
              <a:gd name="adj1" fmla="val 19890209"/>
              <a:gd name="adj2" fmla="val 344024"/>
            </a:avLst>
          </a:prstGeom>
          <a:ln w="28575">
            <a:solidFill>
              <a:schemeClr val="bg1">
                <a:alpha val="2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6" name="Arc 5"/>
          <p:cNvSpPr/>
          <p:nvPr userDrawn="1"/>
        </p:nvSpPr>
        <p:spPr>
          <a:xfrm>
            <a:off x="-3248025" y="4862513"/>
            <a:ext cx="4867275" cy="3959225"/>
          </a:xfrm>
          <a:prstGeom prst="arc">
            <a:avLst>
              <a:gd name="adj1" fmla="val 17584906"/>
              <a:gd name="adj2" fmla="val 15523"/>
            </a:avLst>
          </a:prstGeom>
          <a:ln w="28575">
            <a:solidFill>
              <a:schemeClr val="bg1">
                <a:alpha val="2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  <p:sp>
        <p:nvSpPr>
          <p:cNvPr id="7" name="Arc 6"/>
          <p:cNvSpPr/>
          <p:nvPr userDrawn="1"/>
        </p:nvSpPr>
        <p:spPr>
          <a:xfrm>
            <a:off x="-3425825" y="4878388"/>
            <a:ext cx="4867275" cy="3959225"/>
          </a:xfrm>
          <a:prstGeom prst="arc">
            <a:avLst>
              <a:gd name="adj1" fmla="val 17899983"/>
              <a:gd name="adj2" fmla="val 15523"/>
            </a:avLst>
          </a:prstGeom>
          <a:ln w="50800">
            <a:solidFill>
              <a:schemeClr val="bg1">
                <a:alpha val="2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92647067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SBAC_logo_HEADER_11.18.2010.tif"/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385050" y="6199188"/>
            <a:ext cx="1560513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584338557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715E3-8647-4CD7-BD1D-2D0064D76A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2703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D715E3-8647-4CD7-BD1D-2D0064D76A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70284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theme" Target="../theme/theme10.xml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13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8.jpe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20.xml"/><Relationship Id="rId4" Type="http://schemas.openxmlformats.org/officeDocument/2006/relationships/image" Target="../media/image8.jpe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theme" Target="../theme/theme7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7.jpe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theme" Target="../theme/theme8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9" Type="http://schemas.openxmlformats.org/officeDocument/2006/relationships/image" Target="../media/image10.jpeg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30.xml"/><Relationship Id="rId4" Type="http://schemas.openxmlformats.org/officeDocument/2006/relationships/image" Target="../media/image1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47461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</p:sldLayoutIdLst>
  <p:transition/>
  <p:hf sldNum="0" hdr="0" ftr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6" descr="READYppt_slide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76200" y="76200"/>
            <a:ext cx="8991600" cy="60960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9220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24600" y="1371600"/>
            <a:ext cx="2514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9221" name="Picture 10" descr="READYppt_slide_log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2800" y="254000"/>
            <a:ext cx="838200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309563" y="304800"/>
            <a:ext cx="5938837" cy="5849938"/>
          </a:xfrm>
          <a:prstGeom prst="rect">
            <a:avLst/>
          </a:prstGeom>
          <a:solidFill>
            <a:srgbClr val="73B632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9223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304800"/>
            <a:ext cx="5638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381000" y="1447800"/>
            <a:ext cx="5867400" cy="0"/>
          </a:xfrm>
          <a:prstGeom prst="line">
            <a:avLst/>
          </a:prstGeom>
          <a:ln w="12700" cmpd="sng">
            <a:solidFill>
              <a:srgbClr val="FFFFFF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16513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5" r:id="rId1"/>
  </p:sldLayoutIdLst>
  <p:hf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Arial"/>
          <a:ea typeface="ＭＳ Ｐゴシック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  <a:cs typeface="Arial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rgbClr val="63554C"/>
          </a:solidFill>
          <a:latin typeface="Arial"/>
          <a:ea typeface="ＭＳ Ｐゴシック" charset="0"/>
          <a:cs typeface="Arial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rgbClr val="63554C"/>
          </a:solidFill>
          <a:latin typeface="Arial"/>
          <a:ea typeface="ＭＳ Ｐゴシック" charset="0"/>
          <a:cs typeface="Arial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rgbClr val="63554C"/>
          </a:solidFill>
          <a:latin typeface="Arial"/>
          <a:ea typeface="ＭＳ Ｐゴシック" charset="0"/>
          <a:cs typeface="Arial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rgbClr val="63554C"/>
          </a:solidFill>
          <a:latin typeface="Arial"/>
          <a:ea typeface="ＭＳ Ｐゴシック" charset="0"/>
          <a:cs typeface="Arial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rgbClr val="63554C"/>
          </a:solidFill>
          <a:latin typeface="Arial"/>
          <a:ea typeface="ＭＳ Ｐゴシック" charset="0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4567130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</p:sldLayoutIdLst>
  <p:transition/>
  <p:hf sldNum="0" hdr="0" ftr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344488" y="320675"/>
            <a:ext cx="84550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SMARTER Balanced Assessment Consortium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3716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9824152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</p:sldLayoutIdLst>
  <p:transition>
    <p:fade/>
  </p:transition>
  <p:timing>
    <p:tnLst>
      <p:par>
        <p:cTn id="1" dur="indefinite" restart="never" nodeType="tmRoot"/>
      </p:par>
    </p:tnLst>
  </p:timing>
  <p:hf sldNum="0" hdr="0" ft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lang="en-US" sz="3000" b="1" kern="1200" dirty="0">
          <a:solidFill>
            <a:srgbClr val="009644"/>
          </a:solidFill>
          <a:latin typeface="Arial" charset="0"/>
          <a:ea typeface="MS PGothic" pitchFamily="34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9644"/>
          </a:solidFill>
          <a:latin typeface="Arial" charset="0"/>
          <a:ea typeface="MS PGothic" pitchFamily="34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9644"/>
          </a:solidFill>
          <a:latin typeface="Arial" charset="0"/>
          <a:ea typeface="MS PGothic" pitchFamily="34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9644"/>
          </a:solidFill>
          <a:latin typeface="Arial" charset="0"/>
          <a:ea typeface="MS PGothic" pitchFamily="34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9644"/>
          </a:solidFill>
          <a:latin typeface="Arial" charset="0"/>
          <a:ea typeface="MS PGothic" pitchFamily="34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0"/>
        </a:spcBef>
        <a:spcAft>
          <a:spcPts val="600"/>
        </a:spcAft>
        <a:buClr>
          <a:srgbClr val="009644"/>
        </a:buClr>
        <a:buFont typeface="Arial" pitchFamily="34" charset="0"/>
        <a:buChar char="•"/>
        <a:defRPr sz="3000" kern="1200">
          <a:solidFill>
            <a:schemeClr val="tx1"/>
          </a:solidFill>
          <a:latin typeface="Arial" charset="0"/>
          <a:ea typeface="MS PGothic" pitchFamily="34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0"/>
        </a:spcBef>
        <a:spcAft>
          <a:spcPts val="600"/>
        </a:spcAft>
        <a:buClr>
          <a:srgbClr val="009644"/>
        </a:buClr>
        <a:buFont typeface="Arial" pitchFamily="34" charset="0"/>
        <a:buChar char="–"/>
        <a:defRPr sz="2800" kern="1200">
          <a:solidFill>
            <a:schemeClr val="tx1"/>
          </a:solidFill>
          <a:latin typeface="Arial" charset="0"/>
          <a:ea typeface="MS PGothic" pitchFamily="34" charset="-128"/>
          <a:cs typeface="+mn-cs"/>
        </a:defRPr>
      </a:lvl2pPr>
      <a:lvl3pPr marL="1143000" indent="-228600" algn="l" rtl="0" eaLnBrk="0" fontAlgn="base" hangingPunct="0">
        <a:spcBef>
          <a:spcPct val="0"/>
        </a:spcBef>
        <a:spcAft>
          <a:spcPts val="600"/>
        </a:spcAft>
        <a:buClr>
          <a:srgbClr val="009644"/>
        </a:buClr>
        <a:buFont typeface="Arial" pitchFamily="34" charset="0"/>
        <a:buChar char="•"/>
        <a:defRPr sz="2400" kern="1200">
          <a:solidFill>
            <a:schemeClr val="tx1"/>
          </a:solidFill>
          <a:latin typeface="Arial" charset="0"/>
          <a:ea typeface="MS PGothic" pitchFamily="34" charset="-128"/>
          <a:cs typeface="+mn-cs"/>
        </a:defRPr>
      </a:lvl3pPr>
      <a:lvl4pPr marL="1600200" indent="-228600" algn="l" rtl="0" eaLnBrk="0" fontAlgn="base" hangingPunct="0">
        <a:spcBef>
          <a:spcPct val="0"/>
        </a:spcBef>
        <a:spcAft>
          <a:spcPts val="600"/>
        </a:spcAft>
        <a:buClr>
          <a:srgbClr val="009644"/>
        </a:buClr>
        <a:buFont typeface="Arial" pitchFamily="34" charset="0"/>
        <a:buChar char="–"/>
        <a:defRPr sz="2200" kern="1200">
          <a:solidFill>
            <a:schemeClr val="tx1"/>
          </a:solidFill>
          <a:latin typeface="Arial" charset="0"/>
          <a:ea typeface="MS PGothic" pitchFamily="34" charset="-128"/>
          <a:cs typeface="+mn-cs"/>
        </a:defRPr>
      </a:lvl4pPr>
      <a:lvl5pPr marL="2057400" indent="-228600" algn="l" rtl="0" eaLnBrk="0" fontAlgn="base" hangingPunct="0">
        <a:spcBef>
          <a:spcPct val="0"/>
        </a:spcBef>
        <a:spcAft>
          <a:spcPts val="600"/>
        </a:spcAft>
        <a:buClr>
          <a:srgbClr val="009644"/>
        </a:buClr>
        <a:buFont typeface="Arial" pitchFamily="34" charset="0"/>
        <a:buChar char="»"/>
        <a:defRPr sz="2000" kern="1200">
          <a:solidFill>
            <a:schemeClr val="tx1"/>
          </a:solidFill>
          <a:latin typeface="Arial" charset="0"/>
          <a:ea typeface="MS PGothic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D715E3-8647-4CD7-BD1D-2D0064D76A21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5883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71" r:id="rId2"/>
    <p:sldLayoutId id="2147483772" r:id="rId3"/>
    <p:sldLayoutId id="2147483773" r:id="rId4"/>
    <p:sldLayoutId id="2147483774" r:id="rId5"/>
    <p:sldLayoutId id="2147483775" r:id="rId6"/>
    <p:sldLayoutId id="2147483776" r:id="rId7"/>
    <p:sldLayoutId id="2147483777" r:id="rId8"/>
    <p:sldLayoutId id="2147483778" r:id="rId9"/>
    <p:sldLayoutId id="2147483779" r:id="rId10"/>
    <p:sldLayoutId id="2147483780" r:id="rId11"/>
  </p:sldLayoutIdLst>
  <p:hf sldNum="0" hdr="0" ft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" descr="READYppt_slide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76200" y="76200"/>
            <a:ext cx="8991600" cy="60960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24600" y="1371600"/>
            <a:ext cx="2514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7173" name="Picture 10" descr="READYppt_slide_logo.jpg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162800" y="254000"/>
            <a:ext cx="838200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309563" y="304800"/>
            <a:ext cx="5938837" cy="5849938"/>
          </a:xfrm>
          <a:prstGeom prst="rect">
            <a:avLst/>
          </a:prstGeom>
          <a:solidFill>
            <a:srgbClr val="73B632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717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304800"/>
            <a:ext cx="5638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381000" y="1447800"/>
            <a:ext cx="5867400" cy="0"/>
          </a:xfrm>
          <a:prstGeom prst="line">
            <a:avLst/>
          </a:prstGeom>
          <a:ln w="12700" cmpd="sng">
            <a:solidFill>
              <a:srgbClr val="FFFFFF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002717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7" r:id="rId1"/>
  </p:sldLayoutIdLst>
  <p:hf sldNum="0" hdr="0" ft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Arial"/>
          <a:ea typeface="ＭＳ Ｐゴシック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  <a:cs typeface="Arial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rgbClr val="63554C"/>
          </a:solidFill>
          <a:latin typeface="Arial"/>
          <a:ea typeface="ＭＳ Ｐゴシック" charset="0"/>
          <a:cs typeface="Arial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rgbClr val="63554C"/>
          </a:solidFill>
          <a:latin typeface="Arial"/>
          <a:ea typeface="ＭＳ Ｐゴシック" charset="0"/>
          <a:cs typeface="Arial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rgbClr val="63554C"/>
          </a:solidFill>
          <a:latin typeface="Arial"/>
          <a:ea typeface="ＭＳ Ｐゴシック" charset="0"/>
          <a:cs typeface="Arial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rgbClr val="63554C"/>
          </a:solidFill>
          <a:latin typeface="Arial"/>
          <a:ea typeface="ＭＳ Ｐゴシック" charset="0"/>
          <a:cs typeface="Arial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rgbClr val="63554C"/>
          </a:solidFill>
          <a:latin typeface="Arial"/>
          <a:ea typeface="ＭＳ Ｐゴシック" charset="0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6" descr="READYppt_slide.jpg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 userDrawn="1"/>
        </p:nvSpPr>
        <p:spPr>
          <a:xfrm>
            <a:off x="76200" y="76200"/>
            <a:ext cx="8991600" cy="60960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24600" y="1371600"/>
            <a:ext cx="2514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8197" name="Picture 10" descr="READYppt_slide_logo.jpg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7162800" y="254000"/>
            <a:ext cx="838200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/>
          <p:cNvSpPr/>
          <p:nvPr userDrawn="1"/>
        </p:nvSpPr>
        <p:spPr>
          <a:xfrm>
            <a:off x="309563" y="304800"/>
            <a:ext cx="5938837" cy="5849938"/>
          </a:xfrm>
          <a:prstGeom prst="rect">
            <a:avLst/>
          </a:prstGeom>
          <a:solidFill>
            <a:srgbClr val="E7832F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819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304800"/>
            <a:ext cx="5638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cxnSp>
        <p:nvCxnSpPr>
          <p:cNvPr id="16" name="Straight Connector 15"/>
          <p:cNvCxnSpPr/>
          <p:nvPr userDrawn="1"/>
        </p:nvCxnSpPr>
        <p:spPr>
          <a:xfrm>
            <a:off x="381000" y="1447800"/>
            <a:ext cx="5867400" cy="0"/>
          </a:xfrm>
          <a:prstGeom prst="line">
            <a:avLst/>
          </a:prstGeom>
          <a:ln w="12700" cmpd="sng">
            <a:solidFill>
              <a:srgbClr val="FFFFFF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0451912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9" r:id="rId1"/>
  </p:sldLayoutIdLst>
  <p:hf sldNum="0" hdr="0" ftr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Arial"/>
          <a:ea typeface="ＭＳ Ｐゴシック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  <a:cs typeface="Arial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rgbClr val="63554C"/>
          </a:solidFill>
          <a:latin typeface="Arial"/>
          <a:ea typeface="ＭＳ Ｐゴシック" charset="0"/>
          <a:cs typeface="Arial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rgbClr val="63554C"/>
          </a:solidFill>
          <a:latin typeface="Arial"/>
          <a:ea typeface="ＭＳ Ｐゴシック" charset="0"/>
          <a:cs typeface="Arial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rgbClr val="63554C"/>
          </a:solidFill>
          <a:latin typeface="Arial"/>
          <a:ea typeface="ＭＳ Ｐゴシック" charset="0"/>
          <a:cs typeface="Arial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rgbClr val="63554C"/>
          </a:solidFill>
          <a:latin typeface="Arial"/>
          <a:ea typeface="ＭＳ Ｐゴシック" charset="0"/>
          <a:cs typeface="Arial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rgbClr val="63554C"/>
          </a:solidFill>
          <a:latin typeface="Arial"/>
          <a:ea typeface="ＭＳ Ｐゴシック" charset="0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1" descr="READYppt_slide.jpg"/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304800"/>
            <a:ext cx="85344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307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524000"/>
            <a:ext cx="85344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20677723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</p:sldLayoutIdLst>
  <p:hf sldNum="0" hdr="0" ft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63554C"/>
          </a:solidFill>
          <a:latin typeface="+mj-lt"/>
          <a:ea typeface="+mj-ea"/>
          <a:cs typeface="ＭＳ Ｐゴシック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63554C"/>
          </a:solidFill>
          <a:latin typeface="Arial Bold" pitchFamily="1" charset="0"/>
          <a:ea typeface="ＭＳ Ｐゴシック" pitchFamily="1" charset="-128"/>
          <a:cs typeface="ＭＳ Ｐゴシック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63554C"/>
          </a:solidFill>
          <a:latin typeface="Arial Bold" pitchFamily="1" charset="0"/>
          <a:ea typeface="ＭＳ Ｐゴシック" pitchFamily="1" charset="-128"/>
          <a:cs typeface="ＭＳ Ｐゴシック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63554C"/>
          </a:solidFill>
          <a:latin typeface="Arial Bold" pitchFamily="1" charset="0"/>
          <a:ea typeface="ＭＳ Ｐゴシック" pitchFamily="1" charset="-128"/>
          <a:cs typeface="ＭＳ Ｐゴシック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63554C"/>
          </a:solidFill>
          <a:latin typeface="Arial Bold" pitchFamily="1" charset="0"/>
          <a:ea typeface="ＭＳ Ｐゴシック" pitchFamily="1" charset="-128"/>
          <a:cs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173962"/>
          </a:solidFill>
          <a:latin typeface="Arial Bold" pitchFamily="1" charset="0"/>
          <a:ea typeface="ＭＳ Ｐゴシック" pitchFamily="1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173962"/>
          </a:solidFill>
          <a:latin typeface="Arial Bold" pitchFamily="1" charset="0"/>
          <a:ea typeface="ＭＳ Ｐゴシック" pitchFamily="1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173962"/>
          </a:solidFill>
          <a:latin typeface="Arial Bold" pitchFamily="1" charset="0"/>
          <a:ea typeface="ＭＳ Ｐゴシック" pitchFamily="1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173962"/>
          </a:solidFill>
          <a:latin typeface="Arial Bold" pitchFamily="1" charset="0"/>
          <a:ea typeface="ＭＳ Ｐゴシック" pitchFamily="1" charset="-128"/>
        </a:defRPr>
      </a:lvl9pPr>
    </p:titleStyle>
    <p:bodyStyle>
      <a:lvl1pPr marL="342900" indent="-342900" algn="l" rtl="0" eaLnBrk="0" fontAlgn="base" hangingPunct="0">
        <a:spcBef>
          <a:spcPct val="60000"/>
        </a:spcBef>
        <a:spcAft>
          <a:spcPct val="0"/>
        </a:spcAft>
        <a:buChar char="•"/>
        <a:defRPr sz="3200">
          <a:solidFill>
            <a:srgbClr val="63554C"/>
          </a:solidFill>
          <a:latin typeface="+mn-lt"/>
          <a:ea typeface="+mn-ea"/>
          <a:cs typeface="ＭＳ Ｐゴシック" charset="0"/>
        </a:defRPr>
      </a:lvl1pPr>
      <a:lvl2pPr marL="742950" indent="-285750" algn="l" rtl="0" eaLnBrk="0" fontAlgn="base" hangingPunct="0">
        <a:spcBef>
          <a:spcPct val="60000"/>
        </a:spcBef>
        <a:spcAft>
          <a:spcPct val="0"/>
        </a:spcAft>
        <a:buChar char="–"/>
        <a:defRPr sz="2800">
          <a:solidFill>
            <a:srgbClr val="63554C"/>
          </a:solidFill>
          <a:latin typeface="+mn-lt"/>
          <a:ea typeface="+mn-ea"/>
        </a:defRPr>
      </a:lvl2pPr>
      <a:lvl3pPr marL="1085850" indent="-228600" algn="l" rtl="0" eaLnBrk="0" fontAlgn="base" hangingPunct="0">
        <a:spcBef>
          <a:spcPct val="60000"/>
        </a:spcBef>
        <a:spcAft>
          <a:spcPct val="0"/>
        </a:spcAft>
        <a:buChar char="•"/>
        <a:defRPr sz="2400">
          <a:solidFill>
            <a:srgbClr val="63554C"/>
          </a:solidFill>
          <a:latin typeface="+mn-lt"/>
          <a:ea typeface="+mn-ea"/>
        </a:defRPr>
      </a:lvl3pPr>
      <a:lvl4pPr marL="1428750" indent="-228600" algn="l" rtl="0" eaLnBrk="0" fontAlgn="base" hangingPunct="0">
        <a:spcBef>
          <a:spcPct val="60000"/>
        </a:spcBef>
        <a:spcAft>
          <a:spcPct val="0"/>
        </a:spcAft>
        <a:buChar char="–"/>
        <a:defRPr sz="2000">
          <a:solidFill>
            <a:srgbClr val="63554C"/>
          </a:solidFill>
          <a:latin typeface="+mn-lt"/>
          <a:ea typeface="+mn-ea"/>
        </a:defRPr>
      </a:lvl4pPr>
      <a:lvl5pPr marL="1771650" indent="-228600" algn="l" rtl="0" eaLnBrk="0" fontAlgn="base" hangingPunct="0">
        <a:spcBef>
          <a:spcPct val="60000"/>
        </a:spcBef>
        <a:spcAft>
          <a:spcPct val="0"/>
        </a:spcAft>
        <a:buChar char="»"/>
        <a:defRPr sz="2000">
          <a:solidFill>
            <a:srgbClr val="63554C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173962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173962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173962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173962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3" descr="2011ppt_slide.jpg"/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533400"/>
            <a:ext cx="807720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533400" y="1981200"/>
            <a:ext cx="80772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xmlns="" val="33828801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48" r:id="rId4"/>
    <p:sldLayoutId id="2147483849" r:id="rId5"/>
    <p:sldLayoutId id="2147483850" r:id="rId6"/>
    <p:sldLayoutId id="2147483851" r:id="rId7"/>
  </p:sldLayoutIdLst>
  <p:transition/>
  <p:hf sldNum="0" hdr="0" ftr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00" b="1">
          <a:solidFill>
            <a:srgbClr val="173962"/>
          </a:solidFill>
          <a:latin typeface="+mj-lt"/>
          <a:ea typeface="+mj-ea"/>
          <a:cs typeface="ＭＳ Ｐゴシック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200" b="1">
          <a:solidFill>
            <a:srgbClr val="173962"/>
          </a:solidFill>
          <a:latin typeface="Arial Bold" pitchFamily="1" charset="0"/>
          <a:ea typeface="ＭＳ Ｐゴシック" pitchFamily="1" charset="-128"/>
          <a:cs typeface="ＭＳ Ｐゴシック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200" b="1">
          <a:solidFill>
            <a:srgbClr val="173962"/>
          </a:solidFill>
          <a:latin typeface="Arial Bold" pitchFamily="1" charset="0"/>
          <a:ea typeface="ＭＳ Ｐゴシック" pitchFamily="1" charset="-128"/>
          <a:cs typeface="ＭＳ Ｐゴシック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200" b="1">
          <a:solidFill>
            <a:srgbClr val="173962"/>
          </a:solidFill>
          <a:latin typeface="Arial Bold" pitchFamily="1" charset="0"/>
          <a:ea typeface="ＭＳ Ｐゴシック" pitchFamily="1" charset="-128"/>
          <a:cs typeface="ＭＳ Ｐゴシック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200" b="1">
          <a:solidFill>
            <a:srgbClr val="173962"/>
          </a:solidFill>
          <a:latin typeface="Arial Bold" pitchFamily="1" charset="0"/>
          <a:ea typeface="ＭＳ Ｐゴシック" pitchFamily="1" charset="-128"/>
          <a:cs typeface="ＭＳ Ｐゴシック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173962"/>
          </a:solidFill>
          <a:latin typeface="Arial Bold" pitchFamily="1" charset="0"/>
          <a:ea typeface="ＭＳ Ｐゴシック" pitchFamily="1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173962"/>
          </a:solidFill>
          <a:latin typeface="Arial Bold" pitchFamily="1" charset="0"/>
          <a:ea typeface="ＭＳ Ｐゴシック" pitchFamily="1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173962"/>
          </a:solidFill>
          <a:latin typeface="Arial Bold" pitchFamily="1" charset="0"/>
          <a:ea typeface="ＭＳ Ｐゴシック" pitchFamily="1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173962"/>
          </a:solidFill>
          <a:latin typeface="Arial Bold" pitchFamily="1" charset="0"/>
          <a:ea typeface="ＭＳ Ｐゴシック" pitchFamily="1" charset="-128"/>
        </a:defRPr>
      </a:lvl9pPr>
    </p:titleStyle>
    <p:bodyStyle>
      <a:lvl1pPr marL="342900" indent="-342900" algn="l" rtl="0" eaLnBrk="1" fontAlgn="base" hangingPunct="1">
        <a:spcBef>
          <a:spcPct val="60000"/>
        </a:spcBef>
        <a:spcAft>
          <a:spcPct val="0"/>
        </a:spcAft>
        <a:buChar char="•"/>
        <a:defRPr sz="3200">
          <a:solidFill>
            <a:srgbClr val="173962"/>
          </a:solidFill>
          <a:latin typeface="+mn-lt"/>
          <a:ea typeface="+mn-ea"/>
          <a:cs typeface="ＭＳ Ｐゴシック" charset="0"/>
        </a:defRPr>
      </a:lvl1pPr>
      <a:lvl2pPr marL="742950" indent="-285750" algn="l" rtl="0" eaLnBrk="1" fontAlgn="base" hangingPunct="1">
        <a:spcBef>
          <a:spcPct val="60000"/>
        </a:spcBef>
        <a:spcAft>
          <a:spcPct val="0"/>
        </a:spcAft>
        <a:buChar char="–"/>
        <a:defRPr sz="2800">
          <a:solidFill>
            <a:srgbClr val="173962"/>
          </a:solidFill>
          <a:latin typeface="+mn-lt"/>
          <a:ea typeface="+mn-ea"/>
        </a:defRPr>
      </a:lvl2pPr>
      <a:lvl3pPr marL="1085850" indent="-228600" algn="l" rtl="0" eaLnBrk="1" fontAlgn="base" hangingPunct="1">
        <a:spcBef>
          <a:spcPct val="60000"/>
        </a:spcBef>
        <a:spcAft>
          <a:spcPct val="0"/>
        </a:spcAft>
        <a:buChar char="•"/>
        <a:defRPr sz="2400">
          <a:solidFill>
            <a:srgbClr val="173962"/>
          </a:solidFill>
          <a:latin typeface="+mn-lt"/>
          <a:ea typeface="+mn-ea"/>
        </a:defRPr>
      </a:lvl3pPr>
      <a:lvl4pPr marL="1428750" indent="-228600" algn="l" rtl="0" eaLnBrk="1" fontAlgn="base" hangingPunct="1">
        <a:spcBef>
          <a:spcPct val="60000"/>
        </a:spcBef>
        <a:spcAft>
          <a:spcPct val="0"/>
        </a:spcAft>
        <a:buChar char="–"/>
        <a:defRPr sz="2000">
          <a:solidFill>
            <a:srgbClr val="173962"/>
          </a:solidFill>
          <a:latin typeface="+mn-lt"/>
          <a:ea typeface="+mn-ea"/>
        </a:defRPr>
      </a:lvl4pPr>
      <a:lvl5pPr marL="1771650" indent="-228600" algn="l" rtl="0" eaLnBrk="1" fontAlgn="base" hangingPunct="1">
        <a:spcBef>
          <a:spcPct val="60000"/>
        </a:spcBef>
        <a:spcAft>
          <a:spcPct val="0"/>
        </a:spcAft>
        <a:buChar char="»"/>
        <a:defRPr sz="2000">
          <a:solidFill>
            <a:srgbClr val="173962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173962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173962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173962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173962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" descr="READYppt_slide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 11"/>
          <p:cNvSpPr/>
          <p:nvPr/>
        </p:nvSpPr>
        <p:spPr>
          <a:xfrm>
            <a:off x="76200" y="76200"/>
            <a:ext cx="8991600" cy="6096000"/>
          </a:xfrm>
          <a:prstGeom prst="rect">
            <a:avLst/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324600" y="1371600"/>
            <a:ext cx="2514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pic>
        <p:nvPicPr>
          <p:cNvPr id="7173" name="Picture 10" descr="READYppt_slide_logo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62800" y="254000"/>
            <a:ext cx="838200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309563" y="304800"/>
            <a:ext cx="5938837" cy="5849938"/>
          </a:xfrm>
          <a:prstGeom prst="rect">
            <a:avLst/>
          </a:prstGeom>
          <a:solidFill>
            <a:srgbClr val="73B632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prstClr val="black"/>
              </a:solidFill>
            </a:endParaRPr>
          </a:p>
        </p:txBody>
      </p:sp>
      <p:sp>
        <p:nvSpPr>
          <p:cNvPr id="717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533400" y="304800"/>
            <a:ext cx="5638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381000" y="1447800"/>
            <a:ext cx="5867400" cy="0"/>
          </a:xfrm>
          <a:prstGeom prst="line">
            <a:avLst/>
          </a:prstGeom>
          <a:ln w="12700" cmpd="sng">
            <a:solidFill>
              <a:srgbClr val="FFFFFF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2240091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</p:sldLayoutIdLst>
  <p:hf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chemeClr val="bg1"/>
          </a:solidFill>
          <a:latin typeface="Arial"/>
          <a:ea typeface="ＭＳ Ｐゴシック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  <a:cs typeface="Arial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Arial" charset="0"/>
          <a:ea typeface="ＭＳ Ｐゴシック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rgbClr val="63554C"/>
          </a:solidFill>
          <a:latin typeface="Arial"/>
          <a:ea typeface="ＭＳ Ｐゴシック" charset="0"/>
          <a:cs typeface="Arial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rgbClr val="63554C"/>
          </a:solidFill>
          <a:latin typeface="Arial"/>
          <a:ea typeface="ＭＳ Ｐゴシック" charset="0"/>
          <a:cs typeface="Arial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rgbClr val="63554C"/>
          </a:solidFill>
          <a:latin typeface="Arial"/>
          <a:ea typeface="ＭＳ Ｐゴシック" charset="0"/>
          <a:cs typeface="Arial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rgbClr val="63554C"/>
          </a:solidFill>
          <a:latin typeface="Arial"/>
          <a:ea typeface="ＭＳ Ｐゴシック" charset="0"/>
          <a:cs typeface="Arial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rgbClr val="63554C"/>
          </a:solidFill>
          <a:latin typeface="Arial"/>
          <a:ea typeface="ＭＳ Ｐゴシック" charset="0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10" Type="http://schemas.openxmlformats.org/officeDocument/2006/relationships/image" Target="../media/image21.jpeg"/><Relationship Id="rId4" Type="http://schemas.openxmlformats.org/officeDocument/2006/relationships/image" Target="../media/image15.jpeg"/><Relationship Id="rId9" Type="http://schemas.openxmlformats.org/officeDocument/2006/relationships/image" Target="../media/image20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cpublicschools.org/educatoreffect/measures/specifications/" TargetMode="External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0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3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etproject.org/downloads/MET_Gathering_Feedback_Practioner_Brief.pdf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57200" y="304799"/>
            <a:ext cx="1524000" cy="16194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81000" y="448938"/>
            <a:ext cx="8585072" cy="16927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 defTabSz="816351">
              <a:defRPr/>
            </a:pPr>
            <a:r>
              <a:rPr lang="en-US" sz="2000" dirty="0" smtClean="0">
                <a:solidFill>
                  <a:srgbClr val="453A35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NORTH CAROLINA </a:t>
            </a:r>
            <a:r>
              <a:rPr lang="en-US" sz="2800" b="1" dirty="0" smtClean="0">
                <a:solidFill>
                  <a:srgbClr val="453A35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/>
            </a:r>
            <a:br>
              <a:rPr lang="en-US" sz="2800" b="1" dirty="0" smtClean="0">
                <a:solidFill>
                  <a:srgbClr val="453A35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</a:br>
            <a:r>
              <a:rPr lang="en-US" sz="3200" b="1" dirty="0" smtClean="0">
                <a:solidFill>
                  <a:srgbClr val="453A35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Measures of Student Learning/</a:t>
            </a:r>
          </a:p>
          <a:p>
            <a:pPr algn="r" defTabSz="816351">
              <a:defRPr/>
            </a:pPr>
            <a:r>
              <a:rPr lang="en-US" sz="3200" b="1" dirty="0" smtClean="0">
                <a:solidFill>
                  <a:srgbClr val="453A35"/>
                </a:solidFill>
                <a:latin typeface="Arial" pitchFamily="34" charset="0"/>
                <a:ea typeface="Arial Unicode MS" pitchFamily="34" charset="-128"/>
                <a:cs typeface="Arial" pitchFamily="34" charset="0"/>
              </a:rPr>
              <a:t>Common Exams</a:t>
            </a:r>
          </a:p>
          <a:p>
            <a:pPr algn="r" defTabSz="816351">
              <a:defRPr/>
            </a:pPr>
            <a:endParaRPr lang="en-US" sz="2000" dirty="0">
              <a:solidFill>
                <a:srgbClr val="453A35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2171811"/>
            <a:ext cx="83058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453A35"/>
                </a:solidFill>
                <a:latin typeface="Arial" pitchFamily="34" charset="0"/>
                <a:cs typeface="Arial" pitchFamily="34" charset="0"/>
              </a:rPr>
              <a:t>Region Two Training for Teacher-Leaders</a:t>
            </a:r>
          </a:p>
          <a:p>
            <a:pPr algn="r"/>
            <a:r>
              <a:rPr lang="en-US" sz="2000" dirty="0" smtClean="0">
                <a:solidFill>
                  <a:srgbClr val="453A35"/>
                </a:solidFill>
                <a:latin typeface="Arial" pitchFamily="34" charset="0"/>
                <a:cs typeface="Arial" pitchFamily="34" charset="0"/>
              </a:rPr>
              <a:t>October 26, 2012</a:t>
            </a:r>
          </a:p>
          <a:p>
            <a:pPr algn="r"/>
            <a:endParaRPr lang="en-US" sz="2000" dirty="0">
              <a:solidFill>
                <a:srgbClr val="453A35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C:\Documents and Settings\mmartin\Desktop\MRM\ACRE\Visual Tools\6532463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480449" y="3185887"/>
            <a:ext cx="2255255" cy="3392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8" name="Group 7"/>
          <p:cNvGrpSpPr/>
          <p:nvPr/>
        </p:nvGrpSpPr>
        <p:grpSpPr>
          <a:xfrm>
            <a:off x="2981624" y="3185886"/>
            <a:ext cx="3449921" cy="3397627"/>
            <a:chOff x="131479" y="1895852"/>
            <a:chExt cx="3049587" cy="3025775"/>
          </a:xfrm>
        </p:grpSpPr>
        <p:pic>
          <p:nvPicPr>
            <p:cNvPr id="11" name="Picture 28" descr="C:\Documents and Settings\mmartin\Desktop\MRM\RTTT\Implementation\Communications\READY\Visuals\63254227.jpg"/>
            <p:cNvPicPr>
              <a:picLocks noChangeAspect="1" noChangeArrowheads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l="-705"/>
            <a:stretch>
              <a:fillRect/>
            </a:stretch>
          </p:blipFill>
          <p:spPr bwMode="auto">
            <a:xfrm>
              <a:off x="131479" y="3416677"/>
              <a:ext cx="1504950" cy="15049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2" name="Picture 29" descr="C:\Documents and Settings\mmartin\Desktop\MRM\RTTT\Implementation\Communications\READY\Visuals\shutterstock_58771618.jpg"/>
            <p:cNvPicPr>
              <a:picLocks noChangeAspect="1" noChangeArrowheads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t="-480"/>
            <a:stretch>
              <a:fillRect/>
            </a:stretch>
          </p:blipFill>
          <p:spPr bwMode="auto">
            <a:xfrm>
              <a:off x="1672941" y="3408740"/>
              <a:ext cx="1506538" cy="1508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" name="Picture 30" descr="C:\Documents and Settings\mmartin\Desktop\MRM\RTTT\Implementation\Communications\READY\Visuals\shutterstock_89245270.jpg"/>
            <p:cNvPicPr>
              <a:picLocks noChangeAspect="1" noChangeArrowheads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b="-159"/>
            <a:stretch>
              <a:fillRect/>
            </a:stretch>
          </p:blipFill>
          <p:spPr bwMode="auto">
            <a:xfrm>
              <a:off x="150529" y="1895852"/>
              <a:ext cx="1485900" cy="1485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6" name="Picture 4" descr="C:\Documents and Settings\mmartin\Desktop\48467734.jpg"/>
            <p:cNvPicPr>
              <a:picLocks noChangeAspect="1" noChangeArrowheads="1"/>
            </p:cNvPicPr>
            <p:nvPr/>
          </p:nvPicPr>
          <p:blipFill>
            <a:blip r:embed="rId8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 b="-1753"/>
            <a:stretch>
              <a:fillRect/>
            </a:stretch>
          </p:blipFill>
          <p:spPr bwMode="auto">
            <a:xfrm>
              <a:off x="1672941" y="1895852"/>
              <a:ext cx="1508125" cy="15128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7" name="Picture 3" descr="C:\Documents and Settings\mmartin\Desktop\MRM\ACRE\Visual Tools\testing images\10037099.JPG"/>
          <p:cNvPicPr>
            <a:picLocks noChangeAspect="1" noChangeArrowheads="1"/>
          </p:cNvPicPr>
          <p:nvPr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 bwMode="auto">
          <a:xfrm>
            <a:off x="456152" y="4893611"/>
            <a:ext cx="2494764" cy="1689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5" descr="C:\Documents and Settings\mmartin\Desktop\MRM\RTTT\Implementation\Communications\READY\Visuals\Rebecca Key Note\shutterstock_12550087.jpg"/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456152" y="3185887"/>
            <a:ext cx="2494764" cy="1663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3596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228600" y="304800"/>
            <a:ext cx="8534400" cy="10668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+mj-lt"/>
                <a:ea typeface="+mj-ea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9pPr>
          </a:lstStyle>
          <a:p>
            <a:pPr>
              <a:defRPr/>
            </a:pPr>
            <a:r>
              <a:rPr lang="en-US" dirty="0" smtClean="0"/>
              <a:t>Standards 6 &amp; 8 – The Basics</a:t>
            </a:r>
          </a:p>
        </p:txBody>
      </p:sp>
      <p:sp>
        <p:nvSpPr>
          <p:cNvPr id="20484" name="Content Placeholder 2"/>
          <p:cNvSpPr txBox="1">
            <a:spLocks/>
          </p:cNvSpPr>
          <p:nvPr/>
        </p:nvSpPr>
        <p:spPr bwMode="auto">
          <a:xfrm>
            <a:off x="0" y="1595438"/>
            <a:ext cx="2762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60000"/>
              </a:spcBef>
              <a:spcAft>
                <a:spcPct val="0"/>
              </a:spcAft>
            </a:pPr>
            <a:r>
              <a:rPr lang="en-US" sz="2800" b="1" smtClean="0">
                <a:solidFill>
                  <a:srgbClr val="453A35"/>
                </a:solidFill>
              </a:rPr>
              <a:t>Teachers</a:t>
            </a:r>
          </a:p>
          <a:p>
            <a:pPr lvl="1" eaLnBrk="0" fontAlgn="base" hangingPunct="0">
              <a:spcBef>
                <a:spcPct val="60000"/>
              </a:spcBef>
              <a:spcAft>
                <a:spcPct val="0"/>
              </a:spcAft>
              <a:buFontTx/>
              <a:buChar char="–"/>
            </a:pPr>
            <a:endParaRPr lang="en-US" sz="2800" b="1" smtClean="0">
              <a:solidFill>
                <a:srgbClr val="453A35"/>
              </a:solidFill>
            </a:endParaRPr>
          </a:p>
        </p:txBody>
      </p:sp>
      <p:sp>
        <p:nvSpPr>
          <p:cNvPr id="20485" name="Rectangle 1"/>
          <p:cNvSpPr>
            <a:spLocks noChangeArrowheads="1"/>
          </p:cNvSpPr>
          <p:nvPr/>
        </p:nvSpPr>
        <p:spPr bwMode="auto">
          <a:xfrm>
            <a:off x="33338" y="2136775"/>
            <a:ext cx="1511300" cy="1481138"/>
          </a:xfrm>
          <a:prstGeom prst="rect">
            <a:avLst/>
          </a:prstGeom>
          <a:solidFill>
            <a:srgbClr val="63554C"/>
          </a:solidFill>
          <a:ln w="25400" algn="ctr">
            <a:solidFill>
              <a:srgbClr val="453A35"/>
            </a:solidFill>
            <a:round/>
            <a:headEnd/>
            <a:tailEnd/>
          </a:ln>
        </p:spPr>
        <p:txBody>
          <a:bodyPr anchor="b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600" b="1" smtClean="0">
                <a:solidFill>
                  <a:srgbClr val="453A35"/>
                </a:solidFill>
              </a:rPr>
              <a:t>1</a:t>
            </a:r>
            <a:endParaRPr lang="en-US" sz="8800" b="1" smtClean="0">
              <a:solidFill>
                <a:srgbClr val="453A35"/>
              </a:solidFill>
            </a:endParaRPr>
          </a:p>
        </p:txBody>
      </p:sp>
      <p:sp>
        <p:nvSpPr>
          <p:cNvPr id="13" name="Rectangle 4"/>
          <p:cNvSpPr>
            <a:spLocks noChangeArrowheads="1"/>
          </p:cNvSpPr>
          <p:nvPr/>
        </p:nvSpPr>
        <p:spPr bwMode="auto">
          <a:xfrm>
            <a:off x="7589838" y="2136775"/>
            <a:ext cx="1511300" cy="1481138"/>
          </a:xfrm>
          <a:prstGeom prst="rect">
            <a:avLst/>
          </a:prstGeom>
          <a:solidFill>
            <a:srgbClr val="73B632"/>
          </a:solidFill>
          <a:ln w="25400" algn="ctr">
            <a:solidFill>
              <a:srgbClr val="453A35"/>
            </a:solidFill>
            <a:round/>
            <a:headEnd/>
            <a:tailEnd/>
          </a:ln>
        </p:spPr>
        <p:txBody>
          <a:bodyPr anchor="b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600" b="1" smtClean="0">
                <a:solidFill>
                  <a:srgbClr val="453A35"/>
                </a:solidFill>
              </a:rPr>
              <a:t>6</a:t>
            </a:r>
          </a:p>
        </p:txBody>
      </p:sp>
      <p:sp>
        <p:nvSpPr>
          <p:cNvPr id="20487" name="Rectangle 5"/>
          <p:cNvSpPr>
            <a:spLocks noChangeArrowheads="1"/>
          </p:cNvSpPr>
          <p:nvPr/>
        </p:nvSpPr>
        <p:spPr bwMode="auto">
          <a:xfrm>
            <a:off x="6078538" y="2136775"/>
            <a:ext cx="1511300" cy="1481138"/>
          </a:xfrm>
          <a:prstGeom prst="rect">
            <a:avLst/>
          </a:prstGeom>
          <a:solidFill>
            <a:srgbClr val="63554C"/>
          </a:solidFill>
          <a:ln w="25400" algn="ctr">
            <a:solidFill>
              <a:srgbClr val="453A35"/>
            </a:solidFill>
            <a:round/>
            <a:headEnd/>
            <a:tailEnd/>
          </a:ln>
        </p:spPr>
        <p:txBody>
          <a:bodyPr anchor="b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600" b="1" smtClean="0">
                <a:solidFill>
                  <a:srgbClr val="453A35"/>
                </a:solidFill>
              </a:rPr>
              <a:t>5</a:t>
            </a:r>
          </a:p>
        </p:txBody>
      </p:sp>
      <p:sp>
        <p:nvSpPr>
          <p:cNvPr id="20488" name="Rectangle 6"/>
          <p:cNvSpPr>
            <a:spLocks noChangeArrowheads="1"/>
          </p:cNvSpPr>
          <p:nvPr/>
        </p:nvSpPr>
        <p:spPr bwMode="auto">
          <a:xfrm>
            <a:off x="4567238" y="2136775"/>
            <a:ext cx="1511300" cy="1481138"/>
          </a:xfrm>
          <a:prstGeom prst="rect">
            <a:avLst/>
          </a:prstGeom>
          <a:solidFill>
            <a:srgbClr val="63554C"/>
          </a:solidFill>
          <a:ln w="25400" algn="ctr">
            <a:solidFill>
              <a:srgbClr val="453A35"/>
            </a:solidFill>
            <a:round/>
            <a:headEnd/>
            <a:tailEnd/>
          </a:ln>
        </p:spPr>
        <p:txBody>
          <a:bodyPr anchor="b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600" b="1" smtClean="0">
                <a:solidFill>
                  <a:srgbClr val="453A35"/>
                </a:solidFill>
              </a:rPr>
              <a:t>4</a:t>
            </a:r>
          </a:p>
        </p:txBody>
      </p:sp>
      <p:sp>
        <p:nvSpPr>
          <p:cNvPr id="20489" name="Rectangle 7"/>
          <p:cNvSpPr>
            <a:spLocks noChangeArrowheads="1"/>
          </p:cNvSpPr>
          <p:nvPr/>
        </p:nvSpPr>
        <p:spPr bwMode="auto">
          <a:xfrm>
            <a:off x="3055938" y="2136775"/>
            <a:ext cx="1511300" cy="1481138"/>
          </a:xfrm>
          <a:prstGeom prst="rect">
            <a:avLst/>
          </a:prstGeom>
          <a:solidFill>
            <a:srgbClr val="63554C"/>
          </a:solidFill>
          <a:ln w="25400" algn="ctr">
            <a:solidFill>
              <a:srgbClr val="453A35"/>
            </a:solidFill>
            <a:round/>
            <a:headEnd/>
            <a:tailEnd/>
          </a:ln>
        </p:spPr>
        <p:txBody>
          <a:bodyPr anchor="b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600" b="1" smtClean="0">
                <a:solidFill>
                  <a:srgbClr val="453A35"/>
                </a:solidFill>
              </a:rPr>
              <a:t>3</a:t>
            </a:r>
          </a:p>
        </p:txBody>
      </p:sp>
      <p:sp>
        <p:nvSpPr>
          <p:cNvPr id="20490" name="Rectangle 8"/>
          <p:cNvSpPr>
            <a:spLocks noChangeArrowheads="1"/>
          </p:cNvSpPr>
          <p:nvPr/>
        </p:nvSpPr>
        <p:spPr bwMode="auto">
          <a:xfrm>
            <a:off x="1544638" y="2136775"/>
            <a:ext cx="1511300" cy="1481138"/>
          </a:xfrm>
          <a:prstGeom prst="rect">
            <a:avLst/>
          </a:prstGeom>
          <a:solidFill>
            <a:srgbClr val="63554C"/>
          </a:solidFill>
          <a:ln w="25400" algn="ctr">
            <a:solidFill>
              <a:srgbClr val="453A35"/>
            </a:solidFill>
            <a:round/>
            <a:headEnd/>
            <a:tailEnd/>
          </a:ln>
        </p:spPr>
        <p:txBody>
          <a:bodyPr anchor="b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600" b="1" smtClean="0">
                <a:solidFill>
                  <a:srgbClr val="453A35"/>
                </a:solidFill>
              </a:rPr>
              <a:t>2</a:t>
            </a:r>
            <a:endParaRPr lang="en-US" sz="6000" smtClean="0">
              <a:solidFill>
                <a:srgbClr val="453A35"/>
              </a:solidFill>
            </a:endParaRPr>
          </a:p>
        </p:txBody>
      </p:sp>
      <p:sp>
        <p:nvSpPr>
          <p:cNvPr id="20491" name="TextBox 1"/>
          <p:cNvSpPr txBox="1">
            <a:spLocks noChangeArrowheads="1"/>
          </p:cNvSpPr>
          <p:nvPr/>
        </p:nvSpPr>
        <p:spPr bwMode="auto">
          <a:xfrm>
            <a:off x="-42863" y="2509838"/>
            <a:ext cx="1584326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 b="1" smtClean="0">
                <a:solidFill>
                  <a:srgbClr val="FFFFFF"/>
                </a:solidFill>
              </a:rPr>
              <a:t>Demonstrate Leadership</a:t>
            </a:r>
          </a:p>
        </p:txBody>
      </p:sp>
      <p:sp>
        <p:nvSpPr>
          <p:cNvPr id="20492" name="TextBox 17"/>
          <p:cNvSpPr txBox="1">
            <a:spLocks noChangeArrowheads="1"/>
          </p:cNvSpPr>
          <p:nvPr/>
        </p:nvSpPr>
        <p:spPr bwMode="auto">
          <a:xfrm>
            <a:off x="1014413" y="2509838"/>
            <a:ext cx="20431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 b="1" smtClean="0">
                <a:solidFill>
                  <a:srgbClr val="FFFFFF"/>
                </a:solidFill>
              </a:rPr>
              <a:t>Establish  Environment</a:t>
            </a:r>
          </a:p>
        </p:txBody>
      </p:sp>
      <p:sp>
        <p:nvSpPr>
          <p:cNvPr id="20493" name="TextBox 19"/>
          <p:cNvSpPr txBox="1">
            <a:spLocks noChangeArrowheads="1"/>
          </p:cNvSpPr>
          <p:nvPr/>
        </p:nvSpPr>
        <p:spPr bwMode="auto">
          <a:xfrm>
            <a:off x="2503488" y="2509838"/>
            <a:ext cx="20431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 b="1" smtClean="0">
                <a:solidFill>
                  <a:srgbClr val="FFFFFF"/>
                </a:solidFill>
              </a:rPr>
              <a:t>Know</a:t>
            </a:r>
            <a:br>
              <a:rPr lang="en-US" sz="1800" b="1" smtClean="0">
                <a:solidFill>
                  <a:srgbClr val="FFFFFF"/>
                </a:solidFill>
              </a:rPr>
            </a:br>
            <a:r>
              <a:rPr lang="en-US" sz="1800" b="1" smtClean="0">
                <a:solidFill>
                  <a:srgbClr val="FFFFFF"/>
                </a:solidFill>
              </a:rPr>
              <a:t>Content</a:t>
            </a:r>
          </a:p>
        </p:txBody>
      </p:sp>
      <p:sp>
        <p:nvSpPr>
          <p:cNvPr id="20494" name="TextBox 20"/>
          <p:cNvSpPr txBox="1">
            <a:spLocks noChangeArrowheads="1"/>
          </p:cNvSpPr>
          <p:nvPr/>
        </p:nvSpPr>
        <p:spPr bwMode="auto">
          <a:xfrm>
            <a:off x="4035425" y="2509838"/>
            <a:ext cx="204311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 b="1" smtClean="0">
                <a:solidFill>
                  <a:srgbClr val="FFFFFF"/>
                </a:solidFill>
              </a:rPr>
              <a:t>Facilitate </a:t>
            </a:r>
            <a:br>
              <a:rPr lang="en-US" sz="1800" b="1" smtClean="0">
                <a:solidFill>
                  <a:srgbClr val="FFFFFF"/>
                </a:solidFill>
              </a:rPr>
            </a:br>
            <a:r>
              <a:rPr lang="en-US" sz="1800" b="1" smtClean="0">
                <a:solidFill>
                  <a:srgbClr val="FFFFFF"/>
                </a:solidFill>
              </a:rPr>
              <a:t>Learning</a:t>
            </a:r>
          </a:p>
        </p:txBody>
      </p:sp>
      <p:sp>
        <p:nvSpPr>
          <p:cNvPr id="20495" name="TextBox 21"/>
          <p:cNvSpPr txBox="1">
            <a:spLocks noChangeArrowheads="1"/>
          </p:cNvSpPr>
          <p:nvPr/>
        </p:nvSpPr>
        <p:spPr bwMode="auto">
          <a:xfrm>
            <a:off x="5546725" y="2525713"/>
            <a:ext cx="204311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 b="1" smtClean="0">
                <a:solidFill>
                  <a:srgbClr val="FFFFFF"/>
                </a:solidFill>
              </a:rPr>
              <a:t>Reflect on </a:t>
            </a:r>
            <a:br>
              <a:rPr lang="en-US" sz="1800" b="1" smtClean="0">
                <a:solidFill>
                  <a:srgbClr val="FFFFFF"/>
                </a:solidFill>
              </a:rPr>
            </a:br>
            <a:r>
              <a:rPr lang="en-US" sz="1800" b="1" smtClean="0">
                <a:solidFill>
                  <a:srgbClr val="FFFFFF"/>
                </a:solidFill>
              </a:rPr>
              <a:t>Practice</a:t>
            </a:r>
          </a:p>
        </p:txBody>
      </p:sp>
      <p:sp>
        <p:nvSpPr>
          <p:cNvPr id="20496" name="TextBox 22"/>
          <p:cNvSpPr txBox="1">
            <a:spLocks noChangeArrowheads="1"/>
          </p:cNvSpPr>
          <p:nvPr/>
        </p:nvSpPr>
        <p:spPr bwMode="auto">
          <a:xfrm>
            <a:off x="7100888" y="2446338"/>
            <a:ext cx="2043112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 b="1" smtClean="0">
                <a:solidFill>
                  <a:srgbClr val="FFFFFF"/>
                </a:solidFill>
              </a:rPr>
              <a:t>Contribute </a:t>
            </a:r>
            <a:br>
              <a:rPr lang="en-US" sz="1800" b="1" smtClean="0">
                <a:solidFill>
                  <a:srgbClr val="FFFFFF"/>
                </a:solidFill>
              </a:rPr>
            </a:br>
            <a:r>
              <a:rPr lang="en-US" sz="1800" b="1" smtClean="0">
                <a:solidFill>
                  <a:srgbClr val="FFFFFF"/>
                </a:solidFill>
              </a:rPr>
              <a:t>to Academic </a:t>
            </a:r>
            <a:br>
              <a:rPr lang="en-US" sz="1800" b="1" smtClean="0">
                <a:solidFill>
                  <a:srgbClr val="FFFFFF"/>
                </a:solidFill>
              </a:rPr>
            </a:br>
            <a:r>
              <a:rPr lang="en-US" sz="1800" b="1" smtClean="0">
                <a:solidFill>
                  <a:srgbClr val="FFFFFF"/>
                </a:solidFill>
              </a:rPr>
              <a:t>Success</a:t>
            </a:r>
          </a:p>
        </p:txBody>
      </p:sp>
      <p:sp>
        <p:nvSpPr>
          <p:cNvPr id="20497" name="Content Placeholder 2"/>
          <p:cNvSpPr txBox="1">
            <a:spLocks/>
          </p:cNvSpPr>
          <p:nvPr/>
        </p:nvSpPr>
        <p:spPr bwMode="auto">
          <a:xfrm>
            <a:off x="0" y="3867150"/>
            <a:ext cx="7192963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60000"/>
              </a:spcBef>
              <a:spcAft>
                <a:spcPct val="0"/>
              </a:spcAft>
            </a:pPr>
            <a:r>
              <a:rPr lang="en-US" sz="2800" b="1" smtClean="0">
                <a:solidFill>
                  <a:srgbClr val="453A35"/>
                </a:solidFill>
              </a:rPr>
              <a:t>Principals (and other Administrators) </a:t>
            </a:r>
          </a:p>
          <a:p>
            <a:pPr lvl="1" eaLnBrk="0" fontAlgn="base" hangingPunct="0">
              <a:spcBef>
                <a:spcPct val="60000"/>
              </a:spcBef>
              <a:spcAft>
                <a:spcPct val="0"/>
              </a:spcAft>
              <a:buFontTx/>
              <a:buChar char="–"/>
            </a:pPr>
            <a:endParaRPr lang="en-US" sz="2800" b="1" smtClean="0">
              <a:solidFill>
                <a:srgbClr val="453A35"/>
              </a:solidFill>
            </a:endParaRPr>
          </a:p>
        </p:txBody>
      </p:sp>
      <p:sp>
        <p:nvSpPr>
          <p:cNvPr id="20498" name="Rectangle 1"/>
          <p:cNvSpPr>
            <a:spLocks noChangeArrowheads="1"/>
          </p:cNvSpPr>
          <p:nvPr/>
        </p:nvSpPr>
        <p:spPr bwMode="auto">
          <a:xfrm>
            <a:off x="38100" y="4438650"/>
            <a:ext cx="1143000" cy="1146175"/>
          </a:xfrm>
          <a:prstGeom prst="rect">
            <a:avLst/>
          </a:prstGeom>
          <a:solidFill>
            <a:srgbClr val="63554C"/>
          </a:solidFill>
          <a:ln w="25400" algn="ctr">
            <a:solidFill>
              <a:srgbClr val="453A35"/>
            </a:solidFill>
            <a:round/>
            <a:headEnd/>
            <a:tailEnd/>
          </a:ln>
        </p:spPr>
        <p:txBody>
          <a:bodyPr anchor="b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200" b="1" smtClean="0">
                <a:solidFill>
                  <a:srgbClr val="453A35"/>
                </a:solidFill>
              </a:rPr>
              <a:t>1</a:t>
            </a:r>
            <a:endParaRPr lang="en-US" sz="6600" b="1" smtClean="0">
              <a:solidFill>
                <a:srgbClr val="453A35"/>
              </a:solidFill>
            </a:endParaRPr>
          </a:p>
        </p:txBody>
      </p:sp>
      <p:sp>
        <p:nvSpPr>
          <p:cNvPr id="20499" name="Rectangle 4"/>
          <p:cNvSpPr>
            <a:spLocks noChangeArrowheads="1"/>
          </p:cNvSpPr>
          <p:nvPr/>
        </p:nvSpPr>
        <p:spPr bwMode="auto">
          <a:xfrm>
            <a:off x="5699125" y="4438650"/>
            <a:ext cx="1143000" cy="1146175"/>
          </a:xfrm>
          <a:prstGeom prst="rect">
            <a:avLst/>
          </a:prstGeom>
          <a:solidFill>
            <a:srgbClr val="63554C"/>
          </a:solidFill>
          <a:ln w="25400" algn="ctr">
            <a:solidFill>
              <a:srgbClr val="453A35"/>
            </a:solidFill>
            <a:round/>
            <a:headEnd/>
            <a:tailEnd/>
          </a:ln>
        </p:spPr>
        <p:txBody>
          <a:bodyPr anchor="b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200" b="1" smtClean="0">
                <a:solidFill>
                  <a:srgbClr val="453A35"/>
                </a:solidFill>
              </a:rPr>
              <a:t>6</a:t>
            </a:r>
          </a:p>
        </p:txBody>
      </p:sp>
      <p:sp>
        <p:nvSpPr>
          <p:cNvPr id="20500" name="Rectangle 5"/>
          <p:cNvSpPr>
            <a:spLocks noChangeArrowheads="1"/>
          </p:cNvSpPr>
          <p:nvPr/>
        </p:nvSpPr>
        <p:spPr bwMode="auto">
          <a:xfrm>
            <a:off x="4565650" y="4438650"/>
            <a:ext cx="1143000" cy="1146175"/>
          </a:xfrm>
          <a:prstGeom prst="rect">
            <a:avLst/>
          </a:prstGeom>
          <a:solidFill>
            <a:srgbClr val="63554C"/>
          </a:solidFill>
          <a:ln w="25400" algn="ctr">
            <a:solidFill>
              <a:srgbClr val="453A35"/>
            </a:solidFill>
            <a:round/>
            <a:headEnd/>
            <a:tailEnd/>
          </a:ln>
        </p:spPr>
        <p:txBody>
          <a:bodyPr anchor="b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200" b="1" smtClean="0">
                <a:solidFill>
                  <a:srgbClr val="453A35"/>
                </a:solidFill>
              </a:rPr>
              <a:t>5</a:t>
            </a:r>
          </a:p>
        </p:txBody>
      </p:sp>
      <p:sp>
        <p:nvSpPr>
          <p:cNvPr id="20501" name="Rectangle 6"/>
          <p:cNvSpPr>
            <a:spLocks noChangeArrowheads="1"/>
          </p:cNvSpPr>
          <p:nvPr/>
        </p:nvSpPr>
        <p:spPr bwMode="auto">
          <a:xfrm>
            <a:off x="3433763" y="4438650"/>
            <a:ext cx="1143000" cy="1146175"/>
          </a:xfrm>
          <a:prstGeom prst="rect">
            <a:avLst/>
          </a:prstGeom>
          <a:solidFill>
            <a:srgbClr val="63554C"/>
          </a:solidFill>
          <a:ln w="25400" algn="ctr">
            <a:solidFill>
              <a:srgbClr val="453A35"/>
            </a:solidFill>
            <a:round/>
            <a:headEnd/>
            <a:tailEnd/>
          </a:ln>
        </p:spPr>
        <p:txBody>
          <a:bodyPr anchor="b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200" b="1" smtClean="0">
                <a:solidFill>
                  <a:srgbClr val="453A35"/>
                </a:solidFill>
              </a:rPr>
              <a:t>4</a:t>
            </a:r>
          </a:p>
        </p:txBody>
      </p:sp>
      <p:sp>
        <p:nvSpPr>
          <p:cNvPr id="20502" name="Rectangle 7"/>
          <p:cNvSpPr>
            <a:spLocks noChangeArrowheads="1"/>
          </p:cNvSpPr>
          <p:nvPr/>
        </p:nvSpPr>
        <p:spPr bwMode="auto">
          <a:xfrm>
            <a:off x="2301875" y="4438650"/>
            <a:ext cx="1143000" cy="1146175"/>
          </a:xfrm>
          <a:prstGeom prst="rect">
            <a:avLst/>
          </a:prstGeom>
          <a:solidFill>
            <a:srgbClr val="63554C"/>
          </a:solidFill>
          <a:ln w="25400" algn="ctr">
            <a:solidFill>
              <a:srgbClr val="453A35"/>
            </a:solidFill>
            <a:round/>
            <a:headEnd/>
            <a:tailEnd/>
          </a:ln>
        </p:spPr>
        <p:txBody>
          <a:bodyPr anchor="b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200" b="1" smtClean="0">
                <a:solidFill>
                  <a:srgbClr val="453A35"/>
                </a:solidFill>
              </a:rPr>
              <a:t>3</a:t>
            </a:r>
          </a:p>
        </p:txBody>
      </p:sp>
      <p:sp>
        <p:nvSpPr>
          <p:cNvPr id="20503" name="Rectangle 8"/>
          <p:cNvSpPr>
            <a:spLocks noChangeArrowheads="1"/>
          </p:cNvSpPr>
          <p:nvPr/>
        </p:nvSpPr>
        <p:spPr bwMode="auto">
          <a:xfrm>
            <a:off x="1169988" y="4438650"/>
            <a:ext cx="1143000" cy="1146175"/>
          </a:xfrm>
          <a:prstGeom prst="rect">
            <a:avLst/>
          </a:prstGeom>
          <a:solidFill>
            <a:srgbClr val="63554C"/>
          </a:solidFill>
          <a:ln w="25400" algn="ctr">
            <a:solidFill>
              <a:srgbClr val="453A35"/>
            </a:solidFill>
            <a:round/>
            <a:headEnd/>
            <a:tailEnd/>
          </a:ln>
        </p:spPr>
        <p:txBody>
          <a:bodyPr anchor="b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200" b="1" smtClean="0">
                <a:solidFill>
                  <a:srgbClr val="453A35"/>
                </a:solidFill>
              </a:rPr>
              <a:t>2</a:t>
            </a:r>
            <a:endParaRPr lang="en-US" sz="4400" smtClean="0">
              <a:solidFill>
                <a:srgbClr val="453A35"/>
              </a:solidFill>
            </a:endParaRPr>
          </a:p>
        </p:txBody>
      </p:sp>
      <p:sp>
        <p:nvSpPr>
          <p:cNvPr id="20504" name="Rectangle 4"/>
          <p:cNvSpPr>
            <a:spLocks noChangeArrowheads="1"/>
          </p:cNvSpPr>
          <p:nvPr/>
        </p:nvSpPr>
        <p:spPr bwMode="auto">
          <a:xfrm>
            <a:off x="6831013" y="4438650"/>
            <a:ext cx="1143000" cy="1143000"/>
          </a:xfrm>
          <a:prstGeom prst="rect">
            <a:avLst/>
          </a:prstGeom>
          <a:solidFill>
            <a:srgbClr val="63554C"/>
          </a:solidFill>
          <a:ln w="25400" algn="ctr">
            <a:solidFill>
              <a:srgbClr val="453A35"/>
            </a:solidFill>
            <a:round/>
            <a:headEnd/>
            <a:tailEnd/>
          </a:ln>
        </p:spPr>
        <p:txBody>
          <a:bodyPr anchor="b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200" b="1" smtClean="0">
                <a:solidFill>
                  <a:srgbClr val="453A35"/>
                </a:solidFill>
              </a:rPr>
              <a:t>7</a:t>
            </a:r>
          </a:p>
        </p:txBody>
      </p:sp>
      <p:sp>
        <p:nvSpPr>
          <p:cNvPr id="39" name="Rectangle 4"/>
          <p:cNvSpPr>
            <a:spLocks noChangeArrowheads="1"/>
          </p:cNvSpPr>
          <p:nvPr/>
        </p:nvSpPr>
        <p:spPr bwMode="auto">
          <a:xfrm>
            <a:off x="7959725" y="4437063"/>
            <a:ext cx="1143000" cy="1146175"/>
          </a:xfrm>
          <a:prstGeom prst="rect">
            <a:avLst/>
          </a:prstGeom>
          <a:solidFill>
            <a:srgbClr val="73B632"/>
          </a:solidFill>
          <a:ln w="25400" algn="ctr">
            <a:solidFill>
              <a:srgbClr val="453A35"/>
            </a:solidFill>
            <a:round/>
            <a:headEnd/>
            <a:tailEnd/>
          </a:ln>
        </p:spPr>
        <p:txBody>
          <a:bodyPr anchor="b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200" b="1" smtClean="0">
                <a:solidFill>
                  <a:srgbClr val="453A35"/>
                </a:solidFill>
              </a:rPr>
              <a:t>8</a:t>
            </a:r>
          </a:p>
        </p:txBody>
      </p:sp>
      <p:sp>
        <p:nvSpPr>
          <p:cNvPr id="20506" name="TextBox 40"/>
          <p:cNvSpPr txBox="1">
            <a:spLocks noChangeArrowheads="1"/>
          </p:cNvSpPr>
          <p:nvPr/>
        </p:nvSpPr>
        <p:spPr bwMode="auto">
          <a:xfrm>
            <a:off x="-390525" y="4735513"/>
            <a:ext cx="15859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 smtClean="0">
                <a:solidFill>
                  <a:srgbClr val="FFFFFF"/>
                </a:solidFill>
              </a:rPr>
              <a:t>Strategic Leadership</a:t>
            </a:r>
          </a:p>
        </p:txBody>
      </p:sp>
      <p:sp>
        <p:nvSpPr>
          <p:cNvPr id="20507" name="TextBox 41"/>
          <p:cNvSpPr txBox="1">
            <a:spLocks noChangeArrowheads="1"/>
          </p:cNvSpPr>
          <p:nvPr/>
        </p:nvSpPr>
        <p:spPr bwMode="auto">
          <a:xfrm>
            <a:off x="757238" y="4735513"/>
            <a:ext cx="158591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 smtClean="0">
                <a:solidFill>
                  <a:srgbClr val="FFFFFF"/>
                </a:solidFill>
              </a:rPr>
              <a:t>Instructional</a:t>
            </a:r>
            <a:br>
              <a:rPr lang="en-US" sz="1200" b="1" smtClean="0">
                <a:solidFill>
                  <a:srgbClr val="FFFFFF"/>
                </a:solidFill>
              </a:rPr>
            </a:br>
            <a:r>
              <a:rPr lang="en-US" sz="1200" b="1" smtClean="0">
                <a:solidFill>
                  <a:srgbClr val="FFFFFF"/>
                </a:solidFill>
              </a:rPr>
              <a:t>Leadership</a:t>
            </a:r>
          </a:p>
        </p:txBody>
      </p:sp>
      <p:sp>
        <p:nvSpPr>
          <p:cNvPr id="20508" name="TextBox 42"/>
          <p:cNvSpPr txBox="1">
            <a:spLocks noChangeArrowheads="1"/>
          </p:cNvSpPr>
          <p:nvPr/>
        </p:nvSpPr>
        <p:spPr bwMode="auto">
          <a:xfrm>
            <a:off x="1857375" y="4735513"/>
            <a:ext cx="15859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 smtClean="0">
                <a:solidFill>
                  <a:srgbClr val="FFFFFF"/>
                </a:solidFill>
              </a:rPr>
              <a:t>Cultural Leadership</a:t>
            </a:r>
          </a:p>
        </p:txBody>
      </p:sp>
      <p:sp>
        <p:nvSpPr>
          <p:cNvPr id="20509" name="TextBox 43"/>
          <p:cNvSpPr txBox="1">
            <a:spLocks noChangeArrowheads="1"/>
          </p:cNvSpPr>
          <p:nvPr/>
        </p:nvSpPr>
        <p:spPr bwMode="auto">
          <a:xfrm>
            <a:off x="3005138" y="4668838"/>
            <a:ext cx="15859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 smtClean="0">
                <a:solidFill>
                  <a:srgbClr val="FFFFFF"/>
                </a:solidFill>
              </a:rPr>
              <a:t>Human </a:t>
            </a:r>
            <a:br>
              <a:rPr lang="en-US" sz="1200" b="1" smtClean="0">
                <a:solidFill>
                  <a:srgbClr val="FFFFFF"/>
                </a:solidFill>
              </a:rPr>
            </a:br>
            <a:r>
              <a:rPr lang="en-US" sz="1200" b="1" smtClean="0">
                <a:solidFill>
                  <a:srgbClr val="FFFFFF"/>
                </a:solidFill>
              </a:rPr>
              <a:t>Resource Leadership</a:t>
            </a:r>
          </a:p>
        </p:txBody>
      </p:sp>
      <p:sp>
        <p:nvSpPr>
          <p:cNvPr id="20510" name="TextBox 44"/>
          <p:cNvSpPr txBox="1">
            <a:spLocks noChangeArrowheads="1"/>
          </p:cNvSpPr>
          <p:nvPr/>
        </p:nvSpPr>
        <p:spPr bwMode="auto">
          <a:xfrm>
            <a:off x="4156075" y="4730750"/>
            <a:ext cx="15859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 smtClean="0">
                <a:solidFill>
                  <a:srgbClr val="FFFFFF"/>
                </a:solidFill>
              </a:rPr>
              <a:t>Managerial</a:t>
            </a:r>
            <a:br>
              <a:rPr lang="en-US" sz="1200" b="1" smtClean="0">
                <a:solidFill>
                  <a:srgbClr val="FFFFFF"/>
                </a:solidFill>
              </a:rPr>
            </a:br>
            <a:r>
              <a:rPr lang="en-US" sz="1200" b="1" smtClean="0">
                <a:solidFill>
                  <a:srgbClr val="FFFFFF"/>
                </a:solidFill>
              </a:rPr>
              <a:t>Leadership</a:t>
            </a:r>
          </a:p>
        </p:txBody>
      </p:sp>
      <p:sp>
        <p:nvSpPr>
          <p:cNvPr id="20511" name="TextBox 45"/>
          <p:cNvSpPr txBox="1">
            <a:spLocks noChangeArrowheads="1"/>
          </p:cNvSpPr>
          <p:nvPr/>
        </p:nvSpPr>
        <p:spPr bwMode="auto">
          <a:xfrm>
            <a:off x="5272088" y="4687888"/>
            <a:ext cx="15859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 smtClean="0">
                <a:solidFill>
                  <a:srgbClr val="FFFFFF"/>
                </a:solidFill>
              </a:rPr>
              <a:t>External Development Leadership</a:t>
            </a:r>
          </a:p>
        </p:txBody>
      </p:sp>
      <p:sp>
        <p:nvSpPr>
          <p:cNvPr id="20512" name="TextBox 46"/>
          <p:cNvSpPr txBox="1">
            <a:spLocks noChangeArrowheads="1"/>
          </p:cNvSpPr>
          <p:nvPr/>
        </p:nvSpPr>
        <p:spPr bwMode="auto">
          <a:xfrm>
            <a:off x="6400800" y="4735513"/>
            <a:ext cx="158591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 smtClean="0">
                <a:solidFill>
                  <a:srgbClr val="FFFFFF"/>
                </a:solidFill>
              </a:rPr>
              <a:t>Micro-</a:t>
            </a:r>
            <a:br>
              <a:rPr lang="en-US" sz="1200" b="1" smtClean="0">
                <a:solidFill>
                  <a:srgbClr val="FFFFFF"/>
                </a:solidFill>
              </a:rPr>
            </a:br>
            <a:r>
              <a:rPr lang="en-US" sz="1200" b="1" smtClean="0">
                <a:solidFill>
                  <a:srgbClr val="FFFFFF"/>
                </a:solidFill>
              </a:rPr>
              <a:t>political</a:t>
            </a:r>
            <a:br>
              <a:rPr lang="en-US" sz="1200" b="1" smtClean="0">
                <a:solidFill>
                  <a:srgbClr val="FFFFFF"/>
                </a:solidFill>
              </a:rPr>
            </a:br>
            <a:r>
              <a:rPr lang="en-US" sz="1200" b="1" smtClean="0">
                <a:solidFill>
                  <a:srgbClr val="FFFFFF"/>
                </a:solidFill>
              </a:rPr>
              <a:t>Leadership</a:t>
            </a:r>
          </a:p>
        </p:txBody>
      </p:sp>
      <p:sp>
        <p:nvSpPr>
          <p:cNvPr id="20513" name="TextBox 47"/>
          <p:cNvSpPr txBox="1">
            <a:spLocks noChangeArrowheads="1"/>
          </p:cNvSpPr>
          <p:nvPr/>
        </p:nvSpPr>
        <p:spPr bwMode="auto">
          <a:xfrm>
            <a:off x="7539038" y="4687888"/>
            <a:ext cx="15859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 smtClean="0">
                <a:solidFill>
                  <a:srgbClr val="FFFFFF"/>
                </a:solidFill>
              </a:rPr>
              <a:t>Academic Achievement Leadership</a:t>
            </a:r>
          </a:p>
        </p:txBody>
      </p:sp>
      <p:sp>
        <p:nvSpPr>
          <p:cNvPr id="20514" name="Slide Number Placeholder 2"/>
          <p:cNvSpPr txBox="1">
            <a:spLocks/>
          </p:cNvSpPr>
          <p:nvPr/>
        </p:nvSpPr>
        <p:spPr bwMode="auto">
          <a:xfrm>
            <a:off x="6992938" y="6475413"/>
            <a:ext cx="1905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F6ABF259-E9A6-487D-8922-5C72F845850B}" type="datetime1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10/26/2012</a:t>
            </a:fld>
            <a:r>
              <a:rPr lang="en-US" sz="1200" smtClean="0">
                <a:solidFill>
                  <a:srgbClr val="000000"/>
                </a:solidFill>
              </a:rPr>
              <a:t>  •  page </a:t>
            </a:r>
            <a:fld id="{1ABADEE8-C9BC-4D45-8B6B-BE0F102DDB2D}" type="slidenum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 sz="12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54758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228600" y="304800"/>
            <a:ext cx="8534400" cy="10668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+mj-lt"/>
                <a:ea typeface="+mj-ea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9pPr>
          </a:lstStyle>
          <a:p>
            <a:pPr>
              <a:defRPr/>
            </a:pPr>
            <a:r>
              <a:rPr lang="en-US" dirty="0" smtClean="0"/>
              <a:t>Growth Model</a:t>
            </a:r>
          </a:p>
        </p:txBody>
      </p:sp>
      <p:sp>
        <p:nvSpPr>
          <p:cNvPr id="21508" name="Content Placeholder 2"/>
          <p:cNvSpPr txBox="1">
            <a:spLocks/>
          </p:cNvSpPr>
          <p:nvPr/>
        </p:nvSpPr>
        <p:spPr bwMode="auto">
          <a:xfrm>
            <a:off x="0" y="1595438"/>
            <a:ext cx="2762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60000"/>
              </a:spcBef>
              <a:spcAft>
                <a:spcPct val="0"/>
              </a:spcAft>
            </a:pPr>
            <a:r>
              <a:rPr lang="en-US" sz="2800" b="1" smtClean="0">
                <a:solidFill>
                  <a:srgbClr val="453A35"/>
                </a:solidFill>
              </a:rPr>
              <a:t>Teachers</a:t>
            </a:r>
          </a:p>
          <a:p>
            <a:pPr lvl="1" eaLnBrk="0" fontAlgn="base" hangingPunct="0">
              <a:spcBef>
                <a:spcPct val="60000"/>
              </a:spcBef>
              <a:spcAft>
                <a:spcPct val="0"/>
              </a:spcAft>
              <a:buFontTx/>
              <a:buChar char="–"/>
            </a:pPr>
            <a:endParaRPr lang="en-US" sz="2800" b="1" smtClean="0">
              <a:solidFill>
                <a:srgbClr val="453A35"/>
              </a:solidFill>
            </a:endParaRPr>
          </a:p>
        </p:txBody>
      </p:sp>
      <p:sp>
        <p:nvSpPr>
          <p:cNvPr id="21509" name="Content Placeholder 2"/>
          <p:cNvSpPr txBox="1">
            <a:spLocks/>
          </p:cNvSpPr>
          <p:nvPr/>
        </p:nvSpPr>
        <p:spPr bwMode="auto">
          <a:xfrm>
            <a:off x="0" y="3867150"/>
            <a:ext cx="2762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60000"/>
              </a:spcBef>
              <a:spcAft>
                <a:spcPct val="0"/>
              </a:spcAft>
            </a:pPr>
            <a:r>
              <a:rPr lang="en-US" sz="2800" b="1" smtClean="0">
                <a:solidFill>
                  <a:srgbClr val="453A35"/>
                </a:solidFill>
              </a:rPr>
              <a:t>Principals</a:t>
            </a:r>
          </a:p>
          <a:p>
            <a:pPr lvl="1" eaLnBrk="0" fontAlgn="base" hangingPunct="0">
              <a:spcBef>
                <a:spcPct val="60000"/>
              </a:spcBef>
              <a:spcAft>
                <a:spcPct val="0"/>
              </a:spcAft>
              <a:buFontTx/>
              <a:buChar char="–"/>
            </a:pPr>
            <a:endParaRPr lang="en-US" sz="2800" b="1" smtClean="0">
              <a:solidFill>
                <a:srgbClr val="453A35"/>
              </a:solidFill>
            </a:endParaRPr>
          </a:p>
        </p:txBody>
      </p:sp>
      <p:sp>
        <p:nvSpPr>
          <p:cNvPr id="21510" name="Rectangle 4"/>
          <p:cNvSpPr>
            <a:spLocks noChangeArrowheads="1"/>
          </p:cNvSpPr>
          <p:nvPr/>
        </p:nvSpPr>
        <p:spPr bwMode="auto">
          <a:xfrm>
            <a:off x="228600" y="2136775"/>
            <a:ext cx="1511300" cy="1481138"/>
          </a:xfrm>
          <a:prstGeom prst="rect">
            <a:avLst/>
          </a:prstGeom>
          <a:solidFill>
            <a:srgbClr val="73B632"/>
          </a:solidFill>
          <a:ln w="25400" algn="ctr">
            <a:solidFill>
              <a:srgbClr val="453A35"/>
            </a:solidFill>
            <a:round/>
            <a:headEnd/>
            <a:tailEnd/>
          </a:ln>
        </p:spPr>
        <p:txBody>
          <a:bodyPr anchor="b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600" b="1" smtClean="0">
                <a:solidFill>
                  <a:srgbClr val="453A35"/>
                </a:solidFill>
              </a:rPr>
              <a:t>6</a:t>
            </a:r>
          </a:p>
        </p:txBody>
      </p:sp>
      <p:sp>
        <p:nvSpPr>
          <p:cNvPr id="21511" name="TextBox 39"/>
          <p:cNvSpPr txBox="1">
            <a:spLocks noChangeArrowheads="1"/>
          </p:cNvSpPr>
          <p:nvPr/>
        </p:nvSpPr>
        <p:spPr bwMode="auto">
          <a:xfrm>
            <a:off x="-258763" y="2446338"/>
            <a:ext cx="2041526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 b="1" dirty="0" smtClean="0">
                <a:solidFill>
                  <a:srgbClr val="FFFFFF"/>
                </a:solidFill>
              </a:rPr>
              <a:t>Contribute </a:t>
            </a:r>
            <a:br>
              <a:rPr lang="en-US" sz="1800" b="1" dirty="0" smtClean="0">
                <a:solidFill>
                  <a:srgbClr val="FFFFFF"/>
                </a:solidFill>
              </a:rPr>
            </a:br>
            <a:r>
              <a:rPr lang="en-US" sz="1800" b="1" dirty="0" smtClean="0">
                <a:solidFill>
                  <a:srgbClr val="FFFFFF"/>
                </a:solidFill>
              </a:rPr>
              <a:t>to Academic </a:t>
            </a:r>
            <a:br>
              <a:rPr lang="en-US" sz="1800" b="1" dirty="0" smtClean="0">
                <a:solidFill>
                  <a:srgbClr val="FFFFFF"/>
                </a:solidFill>
              </a:rPr>
            </a:br>
            <a:r>
              <a:rPr lang="en-US" sz="1800" b="1" dirty="0" smtClean="0">
                <a:solidFill>
                  <a:srgbClr val="FFFFFF"/>
                </a:solidFill>
              </a:rPr>
              <a:t>Success</a:t>
            </a:r>
          </a:p>
        </p:txBody>
      </p:sp>
      <p:sp>
        <p:nvSpPr>
          <p:cNvPr id="21512" name="TextBox 49"/>
          <p:cNvSpPr txBox="1">
            <a:spLocks noChangeArrowheads="1"/>
          </p:cNvSpPr>
          <p:nvPr/>
        </p:nvSpPr>
        <p:spPr bwMode="auto">
          <a:xfrm>
            <a:off x="-179388" y="4692650"/>
            <a:ext cx="15859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 smtClean="0">
                <a:solidFill>
                  <a:srgbClr val="FFFFFF"/>
                </a:solidFill>
              </a:rPr>
              <a:t>Academic Achievement Leadership</a:t>
            </a:r>
          </a:p>
        </p:txBody>
      </p:sp>
      <p:sp>
        <p:nvSpPr>
          <p:cNvPr id="21513" name="Rectangle 4"/>
          <p:cNvSpPr>
            <a:spLocks noChangeArrowheads="1"/>
          </p:cNvSpPr>
          <p:nvPr/>
        </p:nvSpPr>
        <p:spPr bwMode="auto">
          <a:xfrm>
            <a:off x="233363" y="4445000"/>
            <a:ext cx="1511300" cy="1481138"/>
          </a:xfrm>
          <a:prstGeom prst="rect">
            <a:avLst/>
          </a:prstGeom>
          <a:solidFill>
            <a:srgbClr val="73B632"/>
          </a:solidFill>
          <a:ln w="25400" algn="ctr">
            <a:solidFill>
              <a:srgbClr val="453A35"/>
            </a:solidFill>
            <a:round/>
            <a:headEnd/>
            <a:tailEnd/>
          </a:ln>
        </p:spPr>
        <p:txBody>
          <a:bodyPr anchor="b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600" b="1" smtClean="0">
                <a:solidFill>
                  <a:srgbClr val="453A35"/>
                </a:solidFill>
              </a:rPr>
              <a:t>8</a:t>
            </a:r>
          </a:p>
        </p:txBody>
      </p:sp>
      <p:sp>
        <p:nvSpPr>
          <p:cNvPr id="21514" name="TextBox 51"/>
          <p:cNvSpPr txBox="1">
            <a:spLocks noChangeArrowheads="1"/>
          </p:cNvSpPr>
          <p:nvPr/>
        </p:nvSpPr>
        <p:spPr bwMode="auto">
          <a:xfrm>
            <a:off x="-254000" y="4752975"/>
            <a:ext cx="204311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 b="1" smtClean="0">
                <a:solidFill>
                  <a:srgbClr val="FFFFFF"/>
                </a:solidFill>
              </a:rPr>
              <a:t>Academic Achievement Leadership</a:t>
            </a:r>
          </a:p>
        </p:txBody>
      </p:sp>
      <p:sp>
        <p:nvSpPr>
          <p:cNvPr id="21515" name="Content Placeholder 3"/>
          <p:cNvSpPr>
            <a:spLocks noGrp="1"/>
          </p:cNvSpPr>
          <p:nvPr>
            <p:ph idx="1"/>
          </p:nvPr>
        </p:nvSpPr>
        <p:spPr>
          <a:xfrm>
            <a:off x="2057400" y="2260600"/>
            <a:ext cx="6350000" cy="23114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dirty="0" smtClean="0">
                <a:solidFill>
                  <a:srgbClr val="453A35"/>
                </a:solidFill>
              </a:rPr>
              <a:t>Standard 6 and 8 </a:t>
            </a:r>
            <a:br>
              <a:rPr lang="en-US" dirty="0" smtClean="0">
                <a:solidFill>
                  <a:srgbClr val="453A35"/>
                </a:solidFill>
              </a:rPr>
            </a:br>
            <a:r>
              <a:rPr lang="en-US" dirty="0" smtClean="0">
                <a:solidFill>
                  <a:srgbClr val="453A35"/>
                </a:solidFill>
              </a:rPr>
              <a:t>are measures of </a:t>
            </a:r>
            <a:r>
              <a:rPr lang="en-US" sz="9600" b="1" dirty="0" smtClean="0">
                <a:solidFill>
                  <a:srgbClr val="453A35"/>
                </a:solidFill>
              </a:rPr>
              <a:t>Growth</a:t>
            </a:r>
            <a:endParaRPr lang="en-US" sz="11500" dirty="0" smtClean="0">
              <a:solidFill>
                <a:srgbClr val="453A35"/>
              </a:solidFill>
            </a:endParaRPr>
          </a:p>
        </p:txBody>
      </p:sp>
      <p:sp>
        <p:nvSpPr>
          <p:cNvPr id="21516" name="Slide Number Placeholder 2"/>
          <p:cNvSpPr txBox="1">
            <a:spLocks/>
          </p:cNvSpPr>
          <p:nvPr/>
        </p:nvSpPr>
        <p:spPr bwMode="auto">
          <a:xfrm>
            <a:off x="6992938" y="6475413"/>
            <a:ext cx="1905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62BCDC9F-250F-44B5-930D-D642BA8D1A87}" type="datetime1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10/26/2012</a:t>
            </a:fld>
            <a:r>
              <a:rPr lang="en-US" sz="1200" smtClean="0">
                <a:solidFill>
                  <a:srgbClr val="000000"/>
                </a:solidFill>
              </a:rPr>
              <a:t>  •  page </a:t>
            </a:r>
            <a:fld id="{ABE854B9-E21B-46DF-B071-E56D1FFFC1C3}" type="slidenum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 sz="12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476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228600" y="304800"/>
            <a:ext cx="8534400" cy="10668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+mj-lt"/>
                <a:ea typeface="+mj-ea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9pPr>
          </a:lstStyle>
          <a:p>
            <a:pPr>
              <a:defRPr/>
            </a:pPr>
            <a:r>
              <a:rPr lang="en-US" dirty="0" smtClean="0"/>
              <a:t>Growth Model</a:t>
            </a:r>
          </a:p>
        </p:txBody>
      </p:sp>
      <p:sp>
        <p:nvSpPr>
          <p:cNvPr id="22532" name="Content Placeholder 2"/>
          <p:cNvSpPr txBox="1">
            <a:spLocks/>
          </p:cNvSpPr>
          <p:nvPr/>
        </p:nvSpPr>
        <p:spPr bwMode="auto">
          <a:xfrm>
            <a:off x="0" y="1595438"/>
            <a:ext cx="2762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60000"/>
              </a:spcBef>
              <a:spcAft>
                <a:spcPct val="0"/>
              </a:spcAft>
            </a:pPr>
            <a:r>
              <a:rPr lang="en-US" sz="2800" b="1" smtClean="0">
                <a:solidFill>
                  <a:srgbClr val="453A35"/>
                </a:solidFill>
              </a:rPr>
              <a:t>Teachers</a:t>
            </a:r>
          </a:p>
          <a:p>
            <a:pPr lvl="1" eaLnBrk="0" fontAlgn="base" hangingPunct="0">
              <a:spcBef>
                <a:spcPct val="60000"/>
              </a:spcBef>
              <a:spcAft>
                <a:spcPct val="0"/>
              </a:spcAft>
              <a:buFontTx/>
              <a:buChar char="–"/>
            </a:pPr>
            <a:endParaRPr lang="en-US" sz="2800" b="1" smtClean="0">
              <a:solidFill>
                <a:srgbClr val="453A35"/>
              </a:solidFill>
            </a:endParaRPr>
          </a:p>
        </p:txBody>
      </p:sp>
      <p:sp>
        <p:nvSpPr>
          <p:cNvPr id="22533" name="Content Placeholder 2"/>
          <p:cNvSpPr txBox="1">
            <a:spLocks/>
          </p:cNvSpPr>
          <p:nvPr/>
        </p:nvSpPr>
        <p:spPr bwMode="auto">
          <a:xfrm>
            <a:off x="0" y="3867150"/>
            <a:ext cx="2762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60000"/>
              </a:spcBef>
              <a:spcAft>
                <a:spcPct val="0"/>
              </a:spcAft>
            </a:pPr>
            <a:r>
              <a:rPr lang="en-US" sz="2800" b="1" smtClean="0">
                <a:solidFill>
                  <a:srgbClr val="453A35"/>
                </a:solidFill>
              </a:rPr>
              <a:t>Principals</a:t>
            </a:r>
          </a:p>
          <a:p>
            <a:pPr lvl="1" eaLnBrk="0" fontAlgn="base" hangingPunct="0">
              <a:spcBef>
                <a:spcPct val="60000"/>
              </a:spcBef>
              <a:spcAft>
                <a:spcPct val="0"/>
              </a:spcAft>
              <a:buFontTx/>
              <a:buChar char="–"/>
            </a:pPr>
            <a:endParaRPr lang="en-US" sz="2800" b="1" smtClean="0">
              <a:solidFill>
                <a:srgbClr val="453A35"/>
              </a:solidFill>
            </a:endParaRPr>
          </a:p>
        </p:txBody>
      </p:sp>
      <p:sp>
        <p:nvSpPr>
          <p:cNvPr id="22534" name="Rectangle 4"/>
          <p:cNvSpPr>
            <a:spLocks noChangeArrowheads="1"/>
          </p:cNvSpPr>
          <p:nvPr/>
        </p:nvSpPr>
        <p:spPr bwMode="auto">
          <a:xfrm>
            <a:off x="228600" y="2136775"/>
            <a:ext cx="1511300" cy="1481138"/>
          </a:xfrm>
          <a:prstGeom prst="rect">
            <a:avLst/>
          </a:prstGeom>
          <a:solidFill>
            <a:srgbClr val="73B632"/>
          </a:solidFill>
          <a:ln w="25400" algn="ctr">
            <a:solidFill>
              <a:srgbClr val="453A35"/>
            </a:solidFill>
            <a:round/>
            <a:headEnd/>
            <a:tailEnd/>
          </a:ln>
        </p:spPr>
        <p:txBody>
          <a:bodyPr anchor="b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600" b="1" smtClean="0">
                <a:solidFill>
                  <a:srgbClr val="453A35"/>
                </a:solidFill>
              </a:rPr>
              <a:t>6</a:t>
            </a:r>
          </a:p>
        </p:txBody>
      </p:sp>
      <p:sp>
        <p:nvSpPr>
          <p:cNvPr id="22535" name="TextBox 39"/>
          <p:cNvSpPr txBox="1">
            <a:spLocks noChangeArrowheads="1"/>
          </p:cNvSpPr>
          <p:nvPr/>
        </p:nvSpPr>
        <p:spPr bwMode="auto">
          <a:xfrm>
            <a:off x="-258763" y="2446338"/>
            <a:ext cx="2041526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 b="1" smtClean="0">
                <a:solidFill>
                  <a:srgbClr val="FFFFFF"/>
                </a:solidFill>
              </a:rPr>
              <a:t>Contribute </a:t>
            </a:r>
            <a:br>
              <a:rPr lang="en-US" sz="1800" b="1" smtClean="0">
                <a:solidFill>
                  <a:srgbClr val="FFFFFF"/>
                </a:solidFill>
              </a:rPr>
            </a:br>
            <a:r>
              <a:rPr lang="en-US" sz="1800" b="1" smtClean="0">
                <a:solidFill>
                  <a:srgbClr val="FFFFFF"/>
                </a:solidFill>
              </a:rPr>
              <a:t>to Academic </a:t>
            </a:r>
            <a:br>
              <a:rPr lang="en-US" sz="1800" b="1" smtClean="0">
                <a:solidFill>
                  <a:srgbClr val="FFFFFF"/>
                </a:solidFill>
              </a:rPr>
            </a:br>
            <a:r>
              <a:rPr lang="en-US" sz="1800" b="1" smtClean="0">
                <a:solidFill>
                  <a:srgbClr val="FFFFFF"/>
                </a:solidFill>
              </a:rPr>
              <a:t>Success</a:t>
            </a:r>
          </a:p>
        </p:txBody>
      </p:sp>
      <p:sp>
        <p:nvSpPr>
          <p:cNvPr id="22536" name="TextBox 49"/>
          <p:cNvSpPr txBox="1">
            <a:spLocks noChangeArrowheads="1"/>
          </p:cNvSpPr>
          <p:nvPr/>
        </p:nvSpPr>
        <p:spPr bwMode="auto">
          <a:xfrm>
            <a:off x="-179388" y="4692650"/>
            <a:ext cx="15859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 smtClean="0">
                <a:solidFill>
                  <a:srgbClr val="FFFFFF"/>
                </a:solidFill>
              </a:rPr>
              <a:t>Academic Achievement Leadership</a:t>
            </a:r>
          </a:p>
        </p:txBody>
      </p:sp>
      <p:sp>
        <p:nvSpPr>
          <p:cNvPr id="22537" name="Rectangle 4"/>
          <p:cNvSpPr>
            <a:spLocks noChangeArrowheads="1"/>
          </p:cNvSpPr>
          <p:nvPr/>
        </p:nvSpPr>
        <p:spPr bwMode="auto">
          <a:xfrm>
            <a:off x="233363" y="4445000"/>
            <a:ext cx="1511300" cy="1481138"/>
          </a:xfrm>
          <a:prstGeom prst="rect">
            <a:avLst/>
          </a:prstGeom>
          <a:solidFill>
            <a:srgbClr val="73B632"/>
          </a:solidFill>
          <a:ln w="25400" algn="ctr">
            <a:solidFill>
              <a:srgbClr val="453A35"/>
            </a:solidFill>
            <a:round/>
            <a:headEnd/>
            <a:tailEnd/>
          </a:ln>
        </p:spPr>
        <p:txBody>
          <a:bodyPr anchor="b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600" b="1" smtClean="0">
                <a:solidFill>
                  <a:srgbClr val="453A35"/>
                </a:solidFill>
              </a:rPr>
              <a:t>8</a:t>
            </a:r>
          </a:p>
        </p:txBody>
      </p:sp>
      <p:sp>
        <p:nvSpPr>
          <p:cNvPr id="22538" name="TextBox 51"/>
          <p:cNvSpPr txBox="1">
            <a:spLocks noChangeArrowheads="1"/>
          </p:cNvSpPr>
          <p:nvPr/>
        </p:nvSpPr>
        <p:spPr bwMode="auto">
          <a:xfrm>
            <a:off x="-254000" y="4752975"/>
            <a:ext cx="204311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 b="1" smtClean="0">
                <a:solidFill>
                  <a:srgbClr val="FFFFFF"/>
                </a:solidFill>
              </a:rPr>
              <a:t>Academic Achievement Leadership</a:t>
            </a:r>
          </a:p>
        </p:txBody>
      </p:sp>
      <p:sp>
        <p:nvSpPr>
          <p:cNvPr id="22539" name="Content Placeholder 3"/>
          <p:cNvSpPr>
            <a:spLocks noGrp="1"/>
          </p:cNvSpPr>
          <p:nvPr>
            <p:ph idx="1"/>
          </p:nvPr>
        </p:nvSpPr>
        <p:spPr>
          <a:xfrm>
            <a:off x="2438400" y="2209800"/>
            <a:ext cx="6350000" cy="3454400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z="2800" dirty="0" smtClean="0"/>
              <a:t>We will use</a:t>
            </a:r>
            <a:br>
              <a:rPr lang="en-US" sz="2800" dirty="0" smtClean="0"/>
            </a:br>
            <a:r>
              <a:rPr lang="en-US" sz="2800" dirty="0" smtClean="0"/>
              <a:t> </a:t>
            </a:r>
            <a:br>
              <a:rPr lang="en-US" sz="2800" dirty="0" smtClean="0"/>
            </a:br>
            <a:r>
              <a:rPr lang="en-US" sz="4000" dirty="0" smtClean="0"/>
              <a:t>Educator Value-Added Assessment System </a:t>
            </a:r>
            <a:r>
              <a:rPr lang="en-US" sz="4000" b="1" dirty="0" smtClean="0"/>
              <a:t/>
            </a:r>
            <a:br>
              <a:rPr lang="en-US" sz="4000" b="1" dirty="0" smtClean="0"/>
            </a:br>
            <a:r>
              <a:rPr lang="en-US" sz="4000" b="1" dirty="0" smtClean="0"/>
              <a:t>EVAAS</a:t>
            </a:r>
            <a:br>
              <a:rPr lang="en-US" sz="4000" b="1" dirty="0" smtClean="0"/>
            </a:br>
            <a:r>
              <a:rPr lang="en-US" sz="1600" b="1" dirty="0" smtClean="0"/>
              <a:t> </a:t>
            </a:r>
            <a:br>
              <a:rPr lang="en-US" sz="1600" b="1" dirty="0" smtClean="0"/>
            </a:br>
            <a:r>
              <a:rPr lang="en-US" sz="2800" dirty="0" smtClean="0"/>
              <a:t>for standards 6 &amp; 8 when possible</a:t>
            </a:r>
            <a:r>
              <a:rPr lang="en-US" sz="4000" b="1" i="1" dirty="0" smtClean="0"/>
              <a:t/>
            </a:r>
            <a:br>
              <a:rPr lang="en-US" sz="4000" b="1" i="1" dirty="0" smtClean="0"/>
            </a:br>
            <a:r>
              <a:rPr lang="en-US" sz="3600" b="1" i="1" dirty="0" smtClean="0"/>
              <a:t/>
            </a:r>
            <a:br>
              <a:rPr lang="en-US" sz="3600" b="1" i="1" dirty="0" smtClean="0"/>
            </a:br>
            <a:endParaRPr lang="en-US" sz="4000" dirty="0" smtClean="0"/>
          </a:p>
        </p:txBody>
      </p:sp>
      <p:sp>
        <p:nvSpPr>
          <p:cNvPr id="22540" name="Slide Number Placeholder 2"/>
          <p:cNvSpPr txBox="1">
            <a:spLocks/>
          </p:cNvSpPr>
          <p:nvPr/>
        </p:nvSpPr>
        <p:spPr bwMode="auto">
          <a:xfrm>
            <a:off x="6992938" y="6475413"/>
            <a:ext cx="1905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44B8FADE-32DD-4799-9D63-51E50DB3E59E}" type="datetime1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10/26/2012</a:t>
            </a:fld>
            <a:r>
              <a:rPr lang="en-US" sz="1200" smtClean="0">
                <a:solidFill>
                  <a:srgbClr val="000000"/>
                </a:solidFill>
              </a:rPr>
              <a:t>  •  page </a:t>
            </a:r>
            <a:fld id="{FBA39FA0-EC69-4FF0-97F3-07640B9FED6E}" type="slidenum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 sz="12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12942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1"/>
          <p:cNvSpPr txBox="1">
            <a:spLocks noChangeArrowheads="1"/>
          </p:cNvSpPr>
          <p:nvPr/>
        </p:nvSpPr>
        <p:spPr bwMode="auto">
          <a:xfrm>
            <a:off x="-381000" y="1600200"/>
            <a:ext cx="44577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smtClean="0">
                <a:solidFill>
                  <a:srgbClr val="FFFFFF"/>
                </a:solidFill>
              </a:rPr>
              <a:t>What do we </a:t>
            </a:r>
            <a:r>
              <a:rPr lang="en-US" sz="3200" b="1" u="sng" smtClean="0">
                <a:solidFill>
                  <a:srgbClr val="FFFFFF"/>
                </a:solidFill>
              </a:rPr>
              <a:t>need</a:t>
            </a:r>
            <a:r>
              <a:rPr lang="en-US" sz="3200" b="1" smtClean="0">
                <a:solidFill>
                  <a:srgbClr val="FFFFFF"/>
                </a:solidFill>
              </a:rPr>
              <a:t>?</a:t>
            </a:r>
          </a:p>
        </p:txBody>
      </p:sp>
      <p:sp>
        <p:nvSpPr>
          <p:cNvPr id="19459" name="Content Placeholder 1"/>
          <p:cNvSpPr txBox="1">
            <a:spLocks/>
          </p:cNvSpPr>
          <p:nvPr/>
        </p:nvSpPr>
        <p:spPr bwMode="auto">
          <a:xfrm>
            <a:off x="223013" y="1505604"/>
            <a:ext cx="8429625" cy="139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fontAlgn="base">
              <a:spcBef>
                <a:spcPts val="1000"/>
              </a:spcBef>
              <a:spcAft>
                <a:spcPct val="0"/>
              </a:spcAft>
            </a:pPr>
            <a:r>
              <a:rPr lang="en-US" sz="2800" dirty="0" smtClean="0">
                <a:solidFill>
                  <a:srgbClr val="63554C"/>
                </a:solidFill>
                <a:cs typeface="Arial" pitchFamily="34" charset="0"/>
              </a:rPr>
              <a:t>	TCP-C-006 now provides clarity around which assessments are used to measure growth</a:t>
            </a:r>
            <a:endParaRPr lang="en-US" sz="2800" dirty="0" smtClean="0">
              <a:solidFill>
                <a:srgbClr val="73B632"/>
              </a:solidFill>
              <a:cs typeface="Arial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228600" y="304800"/>
            <a:ext cx="8534400" cy="10668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+mj-lt"/>
                <a:ea typeface="+mj-ea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9pPr>
          </a:lstStyle>
          <a:p>
            <a:pPr>
              <a:defRPr/>
            </a:pPr>
            <a:r>
              <a:rPr lang="en-US" dirty="0" smtClean="0"/>
              <a:t>Determining Growth</a:t>
            </a:r>
            <a:endParaRPr lang="en-US" sz="3200" dirty="0" smtClean="0"/>
          </a:p>
        </p:txBody>
      </p:sp>
      <p:sp>
        <p:nvSpPr>
          <p:cNvPr id="19463" name="Slide Number Placeholder 2"/>
          <p:cNvSpPr txBox="1">
            <a:spLocks/>
          </p:cNvSpPr>
          <p:nvPr/>
        </p:nvSpPr>
        <p:spPr bwMode="auto">
          <a:xfrm>
            <a:off x="6992938" y="6475413"/>
            <a:ext cx="1905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115C992-A1A8-4CBA-B600-CB7103012619}" type="datetime1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10/26/2012</a:t>
            </a:fld>
            <a:r>
              <a:rPr lang="en-US" sz="1200" smtClean="0">
                <a:solidFill>
                  <a:srgbClr val="000000"/>
                </a:solidFill>
              </a:rPr>
              <a:t>  •  page </a:t>
            </a:r>
            <a:fld id="{866081BD-767F-43D8-8748-18BB58270E71}" type="slidenum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 sz="1200" smtClean="0">
              <a:solidFill>
                <a:srgbClr val="0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09600" y="2601306"/>
            <a:ext cx="2133600" cy="83099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1"/>
                </a:solidFill>
              </a:rPr>
              <a:t>End-of-Grade Assessments</a:t>
            </a:r>
            <a:endParaRPr lang="en-US" sz="2400" dirty="0">
              <a:solidFill>
                <a:schemeClr val="accent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46536" y="5323494"/>
            <a:ext cx="2209800" cy="83099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1"/>
                </a:solidFill>
              </a:rPr>
              <a:t>End-of-Course Assessments</a:t>
            </a:r>
            <a:endParaRPr lang="en-US" sz="2400" dirty="0">
              <a:solidFill>
                <a:schemeClr val="accent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5438" y="4393328"/>
            <a:ext cx="2167762" cy="83099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1"/>
                </a:solidFill>
              </a:rPr>
              <a:t>Common Exams</a:t>
            </a:r>
            <a:endParaRPr lang="en-US" sz="2400" dirty="0">
              <a:solidFill>
                <a:schemeClr val="accent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06970" y="3486804"/>
            <a:ext cx="2133600" cy="830997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1"/>
                </a:solidFill>
              </a:rPr>
              <a:t>CTE Post- Assessments</a:t>
            </a:r>
            <a:endParaRPr lang="en-US" sz="2400" dirty="0">
              <a:solidFill>
                <a:schemeClr val="accent1"/>
              </a:solidFill>
            </a:endParaRPr>
          </a:p>
        </p:txBody>
      </p:sp>
      <p:sp>
        <p:nvSpPr>
          <p:cNvPr id="12" name="Right Brace 11"/>
          <p:cNvSpPr/>
          <p:nvPr/>
        </p:nvSpPr>
        <p:spPr bwMode="auto">
          <a:xfrm>
            <a:off x="2832536" y="2667000"/>
            <a:ext cx="457200" cy="3429000"/>
          </a:xfrm>
          <a:prstGeom prst="rightBrace">
            <a:avLst>
              <a:gd name="adj1" fmla="val 184050"/>
              <a:gd name="adj2" fmla="val 49080"/>
            </a:avLst>
          </a:prstGeom>
          <a:solidFill>
            <a:schemeClr val="accent1"/>
          </a:solidFill>
          <a:ln w="38100" cap="flat" cmpd="sng" algn="ctr">
            <a:solidFill>
              <a:srgbClr val="453A35"/>
            </a:solidFill>
            <a:prstDash val="solid"/>
            <a:round/>
            <a:headEnd type="none" w="med" len="med"/>
            <a:tailEnd type="arrow"/>
          </a:ln>
          <a:effectLst/>
        </p:spPr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 bwMode="auto">
          <a:xfrm>
            <a:off x="2819400" y="6019800"/>
            <a:ext cx="381000" cy="1524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352800" y="4122690"/>
            <a:ext cx="2133600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1"/>
                </a:solidFill>
              </a:rPr>
              <a:t>EVAAS</a:t>
            </a:r>
            <a:endParaRPr lang="en-US" sz="2400" dirty="0">
              <a:solidFill>
                <a:schemeClr val="accent1"/>
              </a:solidFill>
            </a:endParaRPr>
          </a:p>
        </p:txBody>
      </p:sp>
      <p:cxnSp>
        <p:nvCxnSpPr>
          <p:cNvPr id="16" name="Straight Arrow Connector 15"/>
          <p:cNvCxnSpPr/>
          <p:nvPr/>
        </p:nvCxnSpPr>
        <p:spPr bwMode="auto">
          <a:xfrm>
            <a:off x="5591502" y="4343400"/>
            <a:ext cx="1143000" cy="1588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7" name="TextBox 16"/>
          <p:cNvSpPr txBox="1"/>
          <p:nvPr/>
        </p:nvSpPr>
        <p:spPr>
          <a:xfrm>
            <a:off x="6781800" y="3373798"/>
            <a:ext cx="2133600" cy="1938992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1"/>
                </a:solidFill>
              </a:rPr>
              <a:t>Teacher Growth Value for Sixth Standard Rating</a:t>
            </a:r>
            <a:endParaRPr lang="en-US" sz="2400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167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4"/>
          <p:cNvSpPr txBox="1">
            <a:spLocks/>
          </p:cNvSpPr>
          <p:nvPr/>
        </p:nvSpPr>
        <p:spPr bwMode="auto">
          <a:xfrm>
            <a:off x="2133600" y="1714500"/>
            <a:ext cx="7010400" cy="4610100"/>
          </a:xfrm>
          <a:prstGeom prst="rect">
            <a:avLst/>
          </a:prstGeom>
          <a:solidFill>
            <a:srgbClr val="453A3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fontAlgn="base">
              <a:lnSpc>
                <a:spcPct val="80000"/>
              </a:lnSpc>
              <a:spcBef>
                <a:spcPct val="60000"/>
              </a:spcBef>
              <a:spcAft>
                <a:spcPct val="0"/>
              </a:spcAft>
              <a:buClr>
                <a:srgbClr val="463D35"/>
              </a:buClr>
            </a:pPr>
            <a:endParaRPr lang="en-US" sz="4000" smtClean="0">
              <a:solidFill>
                <a:srgbClr val="63554C"/>
              </a:solidFill>
              <a:cs typeface="Arial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228600" y="304800"/>
            <a:ext cx="8534400" cy="10668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+mj-lt"/>
                <a:ea typeface="+mj-ea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9pPr>
          </a:lstStyle>
          <a:p>
            <a:pPr>
              <a:defRPr/>
            </a:pPr>
            <a:r>
              <a:rPr lang="en-US" dirty="0" smtClean="0"/>
              <a:t>Growth Model</a:t>
            </a:r>
          </a:p>
        </p:txBody>
      </p:sp>
      <p:sp>
        <p:nvSpPr>
          <p:cNvPr id="23557" name="Content Placeholder 2"/>
          <p:cNvSpPr txBox="1">
            <a:spLocks/>
          </p:cNvSpPr>
          <p:nvPr/>
        </p:nvSpPr>
        <p:spPr bwMode="auto">
          <a:xfrm>
            <a:off x="0" y="1595438"/>
            <a:ext cx="2762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60000"/>
              </a:spcBef>
              <a:spcAft>
                <a:spcPct val="0"/>
              </a:spcAft>
            </a:pPr>
            <a:r>
              <a:rPr lang="en-US" sz="2800" b="1" smtClean="0">
                <a:solidFill>
                  <a:srgbClr val="453A35"/>
                </a:solidFill>
              </a:rPr>
              <a:t>Teachers</a:t>
            </a:r>
          </a:p>
          <a:p>
            <a:pPr lvl="1" eaLnBrk="0" fontAlgn="base" hangingPunct="0">
              <a:spcBef>
                <a:spcPct val="60000"/>
              </a:spcBef>
              <a:spcAft>
                <a:spcPct val="0"/>
              </a:spcAft>
              <a:buFontTx/>
              <a:buChar char="–"/>
            </a:pPr>
            <a:endParaRPr lang="en-US" sz="2800" b="1" smtClean="0">
              <a:solidFill>
                <a:srgbClr val="453A35"/>
              </a:solidFill>
            </a:endParaRPr>
          </a:p>
        </p:txBody>
      </p:sp>
      <p:sp>
        <p:nvSpPr>
          <p:cNvPr id="23558" name="Content Placeholder 2"/>
          <p:cNvSpPr txBox="1">
            <a:spLocks/>
          </p:cNvSpPr>
          <p:nvPr/>
        </p:nvSpPr>
        <p:spPr bwMode="auto">
          <a:xfrm>
            <a:off x="0" y="3867150"/>
            <a:ext cx="2762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60000"/>
              </a:spcBef>
              <a:spcAft>
                <a:spcPct val="0"/>
              </a:spcAft>
            </a:pPr>
            <a:r>
              <a:rPr lang="en-US" sz="2800" b="1" smtClean="0">
                <a:solidFill>
                  <a:srgbClr val="453A35"/>
                </a:solidFill>
              </a:rPr>
              <a:t>Principals</a:t>
            </a:r>
          </a:p>
          <a:p>
            <a:pPr lvl="1" eaLnBrk="0" fontAlgn="base" hangingPunct="0">
              <a:spcBef>
                <a:spcPct val="60000"/>
              </a:spcBef>
              <a:spcAft>
                <a:spcPct val="0"/>
              </a:spcAft>
              <a:buFontTx/>
              <a:buChar char="–"/>
            </a:pPr>
            <a:endParaRPr lang="en-US" sz="2800" b="1" smtClean="0">
              <a:solidFill>
                <a:srgbClr val="453A35"/>
              </a:solidFill>
            </a:endParaRPr>
          </a:p>
        </p:txBody>
      </p:sp>
      <p:sp>
        <p:nvSpPr>
          <p:cNvPr id="23559" name="Rectangle 4"/>
          <p:cNvSpPr>
            <a:spLocks noChangeArrowheads="1"/>
          </p:cNvSpPr>
          <p:nvPr/>
        </p:nvSpPr>
        <p:spPr bwMode="auto">
          <a:xfrm>
            <a:off x="228600" y="2136775"/>
            <a:ext cx="1511300" cy="1481138"/>
          </a:xfrm>
          <a:prstGeom prst="rect">
            <a:avLst/>
          </a:prstGeom>
          <a:solidFill>
            <a:srgbClr val="73B632"/>
          </a:solidFill>
          <a:ln w="25400" algn="ctr">
            <a:solidFill>
              <a:srgbClr val="453A35"/>
            </a:solidFill>
            <a:round/>
            <a:headEnd/>
            <a:tailEnd/>
          </a:ln>
        </p:spPr>
        <p:txBody>
          <a:bodyPr anchor="b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600" b="1" smtClean="0">
                <a:solidFill>
                  <a:srgbClr val="453A35"/>
                </a:solidFill>
              </a:rPr>
              <a:t>6</a:t>
            </a:r>
          </a:p>
        </p:txBody>
      </p:sp>
      <p:sp>
        <p:nvSpPr>
          <p:cNvPr id="23560" name="TextBox 39"/>
          <p:cNvSpPr txBox="1">
            <a:spLocks noChangeArrowheads="1"/>
          </p:cNvSpPr>
          <p:nvPr/>
        </p:nvSpPr>
        <p:spPr bwMode="auto">
          <a:xfrm>
            <a:off x="-258763" y="2446338"/>
            <a:ext cx="2041526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 b="1" smtClean="0">
                <a:solidFill>
                  <a:srgbClr val="FFFFFF"/>
                </a:solidFill>
              </a:rPr>
              <a:t>Contribute </a:t>
            </a:r>
            <a:br>
              <a:rPr lang="en-US" sz="1800" b="1" smtClean="0">
                <a:solidFill>
                  <a:srgbClr val="FFFFFF"/>
                </a:solidFill>
              </a:rPr>
            </a:br>
            <a:r>
              <a:rPr lang="en-US" sz="1800" b="1" smtClean="0">
                <a:solidFill>
                  <a:srgbClr val="FFFFFF"/>
                </a:solidFill>
              </a:rPr>
              <a:t>to Academic </a:t>
            </a:r>
            <a:br>
              <a:rPr lang="en-US" sz="1800" b="1" smtClean="0">
                <a:solidFill>
                  <a:srgbClr val="FFFFFF"/>
                </a:solidFill>
              </a:rPr>
            </a:br>
            <a:r>
              <a:rPr lang="en-US" sz="1800" b="1" smtClean="0">
                <a:solidFill>
                  <a:srgbClr val="FFFFFF"/>
                </a:solidFill>
              </a:rPr>
              <a:t>Success</a:t>
            </a:r>
          </a:p>
        </p:txBody>
      </p:sp>
      <p:sp>
        <p:nvSpPr>
          <p:cNvPr id="23561" name="TextBox 49"/>
          <p:cNvSpPr txBox="1">
            <a:spLocks noChangeArrowheads="1"/>
          </p:cNvSpPr>
          <p:nvPr/>
        </p:nvSpPr>
        <p:spPr bwMode="auto">
          <a:xfrm>
            <a:off x="-179388" y="4692650"/>
            <a:ext cx="15859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 smtClean="0">
                <a:solidFill>
                  <a:srgbClr val="FFFFFF"/>
                </a:solidFill>
              </a:rPr>
              <a:t>Academic Achievement Leadership</a:t>
            </a:r>
          </a:p>
        </p:txBody>
      </p:sp>
      <p:sp>
        <p:nvSpPr>
          <p:cNvPr id="23562" name="Rectangle 4"/>
          <p:cNvSpPr>
            <a:spLocks noChangeArrowheads="1"/>
          </p:cNvSpPr>
          <p:nvPr/>
        </p:nvSpPr>
        <p:spPr bwMode="auto">
          <a:xfrm>
            <a:off x="233363" y="4445000"/>
            <a:ext cx="1511300" cy="1481138"/>
          </a:xfrm>
          <a:prstGeom prst="rect">
            <a:avLst/>
          </a:prstGeom>
          <a:solidFill>
            <a:srgbClr val="73B632"/>
          </a:solidFill>
          <a:ln w="25400" algn="ctr">
            <a:solidFill>
              <a:srgbClr val="453A35"/>
            </a:solidFill>
            <a:round/>
            <a:headEnd/>
            <a:tailEnd/>
          </a:ln>
        </p:spPr>
        <p:txBody>
          <a:bodyPr anchor="b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600" b="1" smtClean="0">
                <a:solidFill>
                  <a:srgbClr val="453A35"/>
                </a:solidFill>
              </a:rPr>
              <a:t>8</a:t>
            </a:r>
          </a:p>
        </p:txBody>
      </p:sp>
      <p:sp>
        <p:nvSpPr>
          <p:cNvPr id="23563" name="TextBox 51"/>
          <p:cNvSpPr txBox="1">
            <a:spLocks noChangeArrowheads="1"/>
          </p:cNvSpPr>
          <p:nvPr/>
        </p:nvSpPr>
        <p:spPr bwMode="auto">
          <a:xfrm>
            <a:off x="-254000" y="4752975"/>
            <a:ext cx="204311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 b="1" smtClean="0">
                <a:solidFill>
                  <a:srgbClr val="FFFFFF"/>
                </a:solidFill>
              </a:rPr>
              <a:t>Academic Achievement Leadership</a:t>
            </a:r>
          </a:p>
        </p:txBody>
      </p:sp>
      <p:sp>
        <p:nvSpPr>
          <p:cNvPr id="53" name="Content Placeholder 3"/>
          <p:cNvSpPr>
            <a:spLocks noGrp="1"/>
          </p:cNvSpPr>
          <p:nvPr>
            <p:ph idx="1"/>
          </p:nvPr>
        </p:nvSpPr>
        <p:spPr>
          <a:xfrm>
            <a:off x="2235200" y="2057400"/>
            <a:ext cx="6908800" cy="3662363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sz="2400" b="1" dirty="0" smtClean="0">
                <a:solidFill>
                  <a:schemeClr val="accent1"/>
                </a:solidFill>
              </a:rPr>
              <a:t>How do Value-Added models work?</a:t>
            </a:r>
          </a:p>
          <a:p>
            <a:pPr>
              <a:defRPr/>
            </a:pPr>
            <a:r>
              <a:rPr lang="en-US" sz="2000" dirty="0" smtClean="0">
                <a:solidFill>
                  <a:schemeClr val="accent1"/>
                </a:solidFill>
              </a:rPr>
              <a:t>They measure growth by predicting how well a student will do on an assessment.</a:t>
            </a:r>
          </a:p>
          <a:p>
            <a:pPr marL="0" indent="0">
              <a:buFontTx/>
              <a:buNone/>
              <a:defRPr/>
            </a:pPr>
            <a:r>
              <a:rPr lang="en-US" sz="2400" b="1" dirty="0" smtClean="0">
                <a:solidFill>
                  <a:schemeClr val="accent1"/>
                </a:solidFill>
              </a:rPr>
              <a:t>How do they predict how well </a:t>
            </a:r>
            <a:br>
              <a:rPr lang="en-US" sz="2400" b="1" dirty="0" smtClean="0">
                <a:solidFill>
                  <a:schemeClr val="accent1"/>
                </a:solidFill>
              </a:rPr>
            </a:br>
            <a:r>
              <a:rPr lang="en-US" sz="2400" b="1" dirty="0" smtClean="0">
                <a:solidFill>
                  <a:schemeClr val="accent1"/>
                </a:solidFill>
              </a:rPr>
              <a:t>the student will do?</a:t>
            </a:r>
          </a:p>
          <a:p>
            <a:pPr>
              <a:defRPr/>
            </a:pPr>
            <a:r>
              <a:rPr lang="en-US" sz="2000" dirty="0" smtClean="0">
                <a:solidFill>
                  <a:schemeClr val="accent1"/>
                </a:solidFill>
              </a:rPr>
              <a:t>They look at previous test scores</a:t>
            </a:r>
            <a:r>
              <a:rPr lang="en-US" sz="2000" dirty="0">
                <a:solidFill>
                  <a:schemeClr val="accent1"/>
                </a:solidFill>
              </a:rPr>
              <a:t> </a:t>
            </a:r>
            <a:r>
              <a:rPr lang="en-US" sz="2000" dirty="0" smtClean="0">
                <a:solidFill>
                  <a:schemeClr val="accent1"/>
                </a:solidFill>
              </a:rPr>
              <a:t>and estimate how well the student should do at the end of the year.  </a:t>
            </a:r>
            <a:r>
              <a:rPr lang="en-US" sz="2000" dirty="0">
                <a:solidFill>
                  <a:schemeClr val="accent1"/>
                </a:solidFill>
              </a:rPr>
              <a:t/>
            </a:r>
            <a:br>
              <a:rPr lang="en-US" sz="2000" dirty="0">
                <a:solidFill>
                  <a:schemeClr val="accent1"/>
                </a:solidFill>
              </a:rPr>
            </a:br>
            <a:r>
              <a:rPr lang="en-US" sz="2000" i="1" dirty="0" smtClean="0">
                <a:solidFill>
                  <a:schemeClr val="accent1"/>
                </a:solidFill>
              </a:rPr>
              <a:t>Every student must grow based on where they start. </a:t>
            </a:r>
            <a:endParaRPr lang="en-US" sz="2400" dirty="0" smtClean="0">
              <a:solidFill>
                <a:schemeClr val="accent1"/>
              </a:solidFill>
            </a:endParaRPr>
          </a:p>
        </p:txBody>
      </p:sp>
      <p:sp>
        <p:nvSpPr>
          <p:cNvPr id="23565" name="Slide Number Placeholder 2"/>
          <p:cNvSpPr txBox="1">
            <a:spLocks/>
          </p:cNvSpPr>
          <p:nvPr/>
        </p:nvSpPr>
        <p:spPr bwMode="auto">
          <a:xfrm>
            <a:off x="6992938" y="6475413"/>
            <a:ext cx="1905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34DEB52A-0663-4B9F-AAA8-97521A79A34D}" type="datetime1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10/26/2012</a:t>
            </a:fld>
            <a:r>
              <a:rPr lang="en-US" sz="1200" smtClean="0">
                <a:solidFill>
                  <a:srgbClr val="000000"/>
                </a:solidFill>
              </a:rPr>
              <a:t>  •  page </a:t>
            </a:r>
            <a:fld id="{733F2A3D-3354-4382-BC47-9E29ADAB732F}" type="slidenum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 sz="12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5072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Content Placeholder 4"/>
          <p:cNvSpPr txBox="1">
            <a:spLocks/>
          </p:cNvSpPr>
          <p:nvPr/>
        </p:nvSpPr>
        <p:spPr bwMode="auto">
          <a:xfrm>
            <a:off x="2133600" y="1714500"/>
            <a:ext cx="7010400" cy="4610100"/>
          </a:xfrm>
          <a:prstGeom prst="rect">
            <a:avLst/>
          </a:prstGeom>
          <a:solidFill>
            <a:srgbClr val="453A3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fontAlgn="base">
              <a:lnSpc>
                <a:spcPct val="80000"/>
              </a:lnSpc>
              <a:spcBef>
                <a:spcPct val="60000"/>
              </a:spcBef>
              <a:spcAft>
                <a:spcPct val="0"/>
              </a:spcAft>
              <a:buClr>
                <a:srgbClr val="463D35"/>
              </a:buClr>
            </a:pPr>
            <a:endParaRPr lang="en-US" sz="4000" smtClean="0">
              <a:solidFill>
                <a:srgbClr val="63554C"/>
              </a:solidFill>
              <a:cs typeface="Arial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228600" y="304800"/>
            <a:ext cx="8534400" cy="10668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+mj-lt"/>
                <a:ea typeface="+mj-ea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9pPr>
          </a:lstStyle>
          <a:p>
            <a:pPr>
              <a:defRPr/>
            </a:pPr>
            <a:r>
              <a:rPr lang="en-US" dirty="0" smtClean="0"/>
              <a:t>Ratings</a:t>
            </a:r>
          </a:p>
        </p:txBody>
      </p:sp>
      <p:sp>
        <p:nvSpPr>
          <p:cNvPr id="24581" name="Content Placeholder 2"/>
          <p:cNvSpPr txBox="1">
            <a:spLocks/>
          </p:cNvSpPr>
          <p:nvPr/>
        </p:nvSpPr>
        <p:spPr bwMode="auto">
          <a:xfrm>
            <a:off x="0" y="1595438"/>
            <a:ext cx="2762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60000"/>
              </a:spcBef>
              <a:spcAft>
                <a:spcPct val="0"/>
              </a:spcAft>
            </a:pPr>
            <a:r>
              <a:rPr lang="en-US" sz="2800" b="1" smtClean="0">
                <a:solidFill>
                  <a:srgbClr val="453A35"/>
                </a:solidFill>
              </a:rPr>
              <a:t>Teachers</a:t>
            </a:r>
          </a:p>
          <a:p>
            <a:pPr lvl="1" eaLnBrk="0" fontAlgn="base" hangingPunct="0">
              <a:spcBef>
                <a:spcPct val="60000"/>
              </a:spcBef>
              <a:spcAft>
                <a:spcPct val="0"/>
              </a:spcAft>
              <a:buFontTx/>
              <a:buChar char="–"/>
            </a:pPr>
            <a:endParaRPr lang="en-US" sz="2800" b="1" smtClean="0">
              <a:solidFill>
                <a:srgbClr val="453A35"/>
              </a:solidFill>
            </a:endParaRPr>
          </a:p>
        </p:txBody>
      </p:sp>
      <p:sp>
        <p:nvSpPr>
          <p:cNvPr id="24582" name="Content Placeholder 2"/>
          <p:cNvSpPr txBox="1">
            <a:spLocks/>
          </p:cNvSpPr>
          <p:nvPr/>
        </p:nvSpPr>
        <p:spPr bwMode="auto">
          <a:xfrm>
            <a:off x="0" y="3867150"/>
            <a:ext cx="2762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60000"/>
              </a:spcBef>
              <a:spcAft>
                <a:spcPct val="0"/>
              </a:spcAft>
            </a:pPr>
            <a:r>
              <a:rPr lang="en-US" sz="2800" b="1" smtClean="0">
                <a:solidFill>
                  <a:srgbClr val="453A35"/>
                </a:solidFill>
              </a:rPr>
              <a:t>Principals</a:t>
            </a:r>
          </a:p>
          <a:p>
            <a:pPr lvl="1" eaLnBrk="0" fontAlgn="base" hangingPunct="0">
              <a:spcBef>
                <a:spcPct val="60000"/>
              </a:spcBef>
              <a:spcAft>
                <a:spcPct val="0"/>
              </a:spcAft>
              <a:buFontTx/>
              <a:buChar char="–"/>
            </a:pPr>
            <a:endParaRPr lang="en-US" sz="2800" b="1" smtClean="0">
              <a:solidFill>
                <a:srgbClr val="453A35"/>
              </a:solidFill>
            </a:endParaRPr>
          </a:p>
        </p:txBody>
      </p:sp>
      <p:sp>
        <p:nvSpPr>
          <p:cNvPr id="24583" name="Rectangle 4"/>
          <p:cNvSpPr>
            <a:spLocks noChangeArrowheads="1"/>
          </p:cNvSpPr>
          <p:nvPr/>
        </p:nvSpPr>
        <p:spPr bwMode="auto">
          <a:xfrm>
            <a:off x="228600" y="2136775"/>
            <a:ext cx="1511300" cy="1481138"/>
          </a:xfrm>
          <a:prstGeom prst="rect">
            <a:avLst/>
          </a:prstGeom>
          <a:solidFill>
            <a:srgbClr val="73B632"/>
          </a:solidFill>
          <a:ln w="25400" algn="ctr">
            <a:solidFill>
              <a:srgbClr val="453A35"/>
            </a:solidFill>
            <a:round/>
            <a:headEnd/>
            <a:tailEnd/>
          </a:ln>
        </p:spPr>
        <p:txBody>
          <a:bodyPr anchor="b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600" b="1" smtClean="0">
                <a:solidFill>
                  <a:srgbClr val="453A35"/>
                </a:solidFill>
              </a:rPr>
              <a:t>6</a:t>
            </a:r>
          </a:p>
        </p:txBody>
      </p:sp>
      <p:sp>
        <p:nvSpPr>
          <p:cNvPr id="24584" name="TextBox 39"/>
          <p:cNvSpPr txBox="1">
            <a:spLocks noChangeArrowheads="1"/>
          </p:cNvSpPr>
          <p:nvPr/>
        </p:nvSpPr>
        <p:spPr bwMode="auto">
          <a:xfrm>
            <a:off x="-258763" y="2446338"/>
            <a:ext cx="2041526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 b="1" smtClean="0">
                <a:solidFill>
                  <a:srgbClr val="FFFFFF"/>
                </a:solidFill>
              </a:rPr>
              <a:t>Contribute </a:t>
            </a:r>
            <a:br>
              <a:rPr lang="en-US" sz="1800" b="1" smtClean="0">
                <a:solidFill>
                  <a:srgbClr val="FFFFFF"/>
                </a:solidFill>
              </a:rPr>
            </a:br>
            <a:r>
              <a:rPr lang="en-US" sz="1800" b="1" smtClean="0">
                <a:solidFill>
                  <a:srgbClr val="FFFFFF"/>
                </a:solidFill>
              </a:rPr>
              <a:t>to Academic </a:t>
            </a:r>
            <a:br>
              <a:rPr lang="en-US" sz="1800" b="1" smtClean="0">
                <a:solidFill>
                  <a:srgbClr val="FFFFFF"/>
                </a:solidFill>
              </a:rPr>
            </a:br>
            <a:r>
              <a:rPr lang="en-US" sz="1800" b="1" smtClean="0">
                <a:solidFill>
                  <a:srgbClr val="FFFFFF"/>
                </a:solidFill>
              </a:rPr>
              <a:t>Success</a:t>
            </a:r>
          </a:p>
        </p:txBody>
      </p:sp>
      <p:sp>
        <p:nvSpPr>
          <p:cNvPr id="24585" name="TextBox 49"/>
          <p:cNvSpPr txBox="1">
            <a:spLocks noChangeArrowheads="1"/>
          </p:cNvSpPr>
          <p:nvPr/>
        </p:nvSpPr>
        <p:spPr bwMode="auto">
          <a:xfrm>
            <a:off x="-179388" y="4692650"/>
            <a:ext cx="158591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 smtClean="0">
                <a:solidFill>
                  <a:srgbClr val="FFFFFF"/>
                </a:solidFill>
              </a:rPr>
              <a:t>Academic Achievement Leadership</a:t>
            </a:r>
          </a:p>
        </p:txBody>
      </p:sp>
      <p:sp>
        <p:nvSpPr>
          <p:cNvPr id="24586" name="Rectangle 4"/>
          <p:cNvSpPr>
            <a:spLocks noChangeArrowheads="1"/>
          </p:cNvSpPr>
          <p:nvPr/>
        </p:nvSpPr>
        <p:spPr bwMode="auto">
          <a:xfrm>
            <a:off x="233363" y="4445000"/>
            <a:ext cx="1511300" cy="1481138"/>
          </a:xfrm>
          <a:prstGeom prst="rect">
            <a:avLst/>
          </a:prstGeom>
          <a:solidFill>
            <a:srgbClr val="73B632"/>
          </a:solidFill>
          <a:ln w="25400" algn="ctr">
            <a:solidFill>
              <a:srgbClr val="453A35"/>
            </a:solidFill>
            <a:round/>
            <a:headEnd/>
            <a:tailEnd/>
          </a:ln>
        </p:spPr>
        <p:txBody>
          <a:bodyPr anchor="b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600" b="1" smtClean="0">
                <a:solidFill>
                  <a:srgbClr val="453A35"/>
                </a:solidFill>
              </a:rPr>
              <a:t>8</a:t>
            </a:r>
          </a:p>
        </p:txBody>
      </p:sp>
      <p:sp>
        <p:nvSpPr>
          <p:cNvPr id="24587" name="TextBox 51"/>
          <p:cNvSpPr txBox="1">
            <a:spLocks noChangeArrowheads="1"/>
          </p:cNvSpPr>
          <p:nvPr/>
        </p:nvSpPr>
        <p:spPr bwMode="auto">
          <a:xfrm>
            <a:off x="-254000" y="4752975"/>
            <a:ext cx="204311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 b="1" smtClean="0">
                <a:solidFill>
                  <a:srgbClr val="FFFFFF"/>
                </a:solidFill>
              </a:rPr>
              <a:t>Academic Achievement Leadership</a:t>
            </a:r>
          </a:p>
        </p:txBody>
      </p:sp>
      <p:sp>
        <p:nvSpPr>
          <p:cNvPr id="24588" name="Content Placeholder 3"/>
          <p:cNvSpPr>
            <a:spLocks noGrp="1"/>
          </p:cNvSpPr>
          <p:nvPr>
            <p:ph idx="1"/>
          </p:nvPr>
        </p:nvSpPr>
        <p:spPr>
          <a:xfrm>
            <a:off x="2057400" y="3149600"/>
            <a:ext cx="6908800" cy="3662363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sz="4000" b="1" smtClean="0">
                <a:solidFill>
                  <a:schemeClr val="accent1"/>
                </a:solidFill>
              </a:rPr>
              <a:t>How will the ratings on Standards 6 &amp; 8 work?</a:t>
            </a:r>
            <a:endParaRPr lang="en-US" sz="4000" smtClean="0">
              <a:solidFill>
                <a:schemeClr val="accent1"/>
              </a:solidFill>
            </a:endParaRPr>
          </a:p>
        </p:txBody>
      </p:sp>
      <p:sp>
        <p:nvSpPr>
          <p:cNvPr id="24589" name="Slide Number Placeholder 2"/>
          <p:cNvSpPr txBox="1">
            <a:spLocks/>
          </p:cNvSpPr>
          <p:nvPr/>
        </p:nvSpPr>
        <p:spPr bwMode="auto">
          <a:xfrm>
            <a:off x="6992938" y="6475413"/>
            <a:ext cx="1905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0594B8EA-296F-49C6-B66A-88F87A56DAE7}" type="datetime1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10/26/2012</a:t>
            </a:fld>
            <a:r>
              <a:rPr lang="en-US" sz="1200" smtClean="0">
                <a:solidFill>
                  <a:srgbClr val="000000"/>
                </a:solidFill>
              </a:rPr>
              <a:t>  •  page </a:t>
            </a:r>
            <a:fld id="{1E81E5F2-A802-4568-985B-E4F5F0581AD4}" type="slidenum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 sz="12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1900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228600" y="304800"/>
            <a:ext cx="8534400" cy="10668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+mj-lt"/>
                <a:ea typeface="+mj-ea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9pPr>
          </a:lstStyle>
          <a:p>
            <a:pPr>
              <a:defRPr/>
            </a:pPr>
            <a:r>
              <a:rPr lang="en-US" dirty="0" smtClean="0"/>
              <a:t>Teacher Ratings Categories</a:t>
            </a:r>
          </a:p>
        </p:txBody>
      </p:sp>
      <p:sp>
        <p:nvSpPr>
          <p:cNvPr id="26627" name="TextBox 11"/>
          <p:cNvSpPr txBox="1">
            <a:spLocks noChangeArrowheads="1"/>
          </p:cNvSpPr>
          <p:nvPr/>
        </p:nvSpPr>
        <p:spPr bwMode="auto">
          <a:xfrm>
            <a:off x="3871913" y="1114425"/>
            <a:ext cx="3302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493D36"/>
                </a:solidFill>
                <a:cs typeface="Arial" pitchFamily="34" charset="0"/>
              </a:rPr>
              <a:t>▲</a:t>
            </a:r>
            <a:endParaRPr lang="en-US" dirty="0" smtClean="0">
              <a:solidFill>
                <a:srgbClr val="493D36"/>
              </a:solidFill>
            </a:endParaRPr>
          </a:p>
        </p:txBody>
      </p:sp>
      <p:sp>
        <p:nvSpPr>
          <p:cNvPr id="26628" name="Content Placeholder 2"/>
          <p:cNvSpPr txBox="1">
            <a:spLocks/>
          </p:cNvSpPr>
          <p:nvPr/>
        </p:nvSpPr>
        <p:spPr bwMode="auto">
          <a:xfrm>
            <a:off x="0" y="1447800"/>
            <a:ext cx="2762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60000"/>
              </a:spcBef>
              <a:spcAft>
                <a:spcPct val="0"/>
              </a:spcAft>
            </a:pPr>
            <a:r>
              <a:rPr lang="en-US" sz="2800" b="1" smtClean="0">
                <a:solidFill>
                  <a:srgbClr val="453A35"/>
                </a:solidFill>
              </a:rPr>
              <a:t>Teachers</a:t>
            </a:r>
          </a:p>
          <a:p>
            <a:pPr lvl="1" eaLnBrk="0" fontAlgn="base" hangingPunct="0">
              <a:spcBef>
                <a:spcPct val="60000"/>
              </a:spcBef>
              <a:spcAft>
                <a:spcPct val="0"/>
              </a:spcAft>
              <a:buFontTx/>
              <a:buChar char="–"/>
            </a:pPr>
            <a:endParaRPr lang="en-US" sz="2800" b="1" smtClean="0">
              <a:solidFill>
                <a:srgbClr val="453A35"/>
              </a:solidFill>
            </a:endParaRPr>
          </a:p>
        </p:txBody>
      </p:sp>
      <p:sp>
        <p:nvSpPr>
          <p:cNvPr id="26629" name="Rectangle 1"/>
          <p:cNvSpPr>
            <a:spLocks noChangeArrowheads="1"/>
          </p:cNvSpPr>
          <p:nvPr/>
        </p:nvSpPr>
        <p:spPr bwMode="auto">
          <a:xfrm>
            <a:off x="58738" y="1941513"/>
            <a:ext cx="1176337" cy="1152525"/>
          </a:xfrm>
          <a:prstGeom prst="rect">
            <a:avLst/>
          </a:prstGeom>
          <a:solidFill>
            <a:srgbClr val="63554C"/>
          </a:solidFill>
          <a:ln w="25400" algn="ctr">
            <a:solidFill>
              <a:srgbClr val="453A35"/>
            </a:solidFill>
            <a:round/>
            <a:headEnd/>
            <a:tailEnd/>
          </a:ln>
        </p:spPr>
        <p:txBody>
          <a:bodyPr anchor="b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200" b="1" smtClean="0">
                <a:solidFill>
                  <a:srgbClr val="453A35"/>
                </a:solidFill>
              </a:rPr>
              <a:t>1</a:t>
            </a:r>
            <a:endParaRPr lang="en-US" sz="6600" b="1" smtClean="0">
              <a:solidFill>
                <a:srgbClr val="453A35"/>
              </a:solidFill>
            </a:endParaRPr>
          </a:p>
        </p:txBody>
      </p:sp>
      <p:sp>
        <p:nvSpPr>
          <p:cNvPr id="26630" name="Rectangle 4"/>
          <p:cNvSpPr>
            <a:spLocks noChangeArrowheads="1"/>
          </p:cNvSpPr>
          <p:nvPr/>
        </p:nvSpPr>
        <p:spPr bwMode="auto">
          <a:xfrm>
            <a:off x="6477000" y="1941513"/>
            <a:ext cx="1174750" cy="1152525"/>
          </a:xfrm>
          <a:prstGeom prst="rect">
            <a:avLst/>
          </a:prstGeom>
          <a:solidFill>
            <a:srgbClr val="73B632"/>
          </a:solidFill>
          <a:ln w="25400" algn="ctr">
            <a:solidFill>
              <a:srgbClr val="453A35"/>
            </a:solidFill>
            <a:round/>
            <a:headEnd/>
            <a:tailEnd/>
          </a:ln>
        </p:spPr>
        <p:txBody>
          <a:bodyPr anchor="b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200" b="1" smtClean="0">
                <a:solidFill>
                  <a:srgbClr val="453A35"/>
                </a:solidFill>
              </a:rPr>
              <a:t>6</a:t>
            </a:r>
          </a:p>
        </p:txBody>
      </p:sp>
      <p:sp>
        <p:nvSpPr>
          <p:cNvPr id="26631" name="Rectangle 5"/>
          <p:cNvSpPr>
            <a:spLocks noChangeArrowheads="1"/>
          </p:cNvSpPr>
          <p:nvPr/>
        </p:nvSpPr>
        <p:spPr bwMode="auto">
          <a:xfrm>
            <a:off x="4759325" y="1941513"/>
            <a:ext cx="1176338" cy="1152525"/>
          </a:xfrm>
          <a:prstGeom prst="rect">
            <a:avLst/>
          </a:prstGeom>
          <a:solidFill>
            <a:srgbClr val="63554C"/>
          </a:solidFill>
          <a:ln w="25400" algn="ctr">
            <a:solidFill>
              <a:srgbClr val="453A35"/>
            </a:solidFill>
            <a:round/>
            <a:headEnd/>
            <a:tailEnd/>
          </a:ln>
        </p:spPr>
        <p:txBody>
          <a:bodyPr anchor="b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200" b="1" smtClean="0">
                <a:solidFill>
                  <a:srgbClr val="453A35"/>
                </a:solidFill>
              </a:rPr>
              <a:t>5</a:t>
            </a:r>
          </a:p>
        </p:txBody>
      </p:sp>
      <p:sp>
        <p:nvSpPr>
          <p:cNvPr id="26632" name="Rectangle 6"/>
          <p:cNvSpPr>
            <a:spLocks noChangeArrowheads="1"/>
          </p:cNvSpPr>
          <p:nvPr/>
        </p:nvSpPr>
        <p:spPr bwMode="auto">
          <a:xfrm>
            <a:off x="3584575" y="1941513"/>
            <a:ext cx="1174750" cy="1152525"/>
          </a:xfrm>
          <a:prstGeom prst="rect">
            <a:avLst/>
          </a:prstGeom>
          <a:solidFill>
            <a:srgbClr val="63554C"/>
          </a:solidFill>
          <a:ln w="25400" algn="ctr">
            <a:solidFill>
              <a:srgbClr val="453A35"/>
            </a:solidFill>
            <a:round/>
            <a:headEnd/>
            <a:tailEnd/>
          </a:ln>
        </p:spPr>
        <p:txBody>
          <a:bodyPr anchor="b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200" b="1" smtClean="0">
                <a:solidFill>
                  <a:srgbClr val="453A35"/>
                </a:solidFill>
              </a:rPr>
              <a:t>4</a:t>
            </a:r>
          </a:p>
        </p:txBody>
      </p:sp>
      <p:sp>
        <p:nvSpPr>
          <p:cNvPr id="26633" name="Rectangle 7"/>
          <p:cNvSpPr>
            <a:spLocks noChangeArrowheads="1"/>
          </p:cNvSpPr>
          <p:nvPr/>
        </p:nvSpPr>
        <p:spPr bwMode="auto">
          <a:xfrm>
            <a:off x="2409825" y="1941513"/>
            <a:ext cx="1174750" cy="1152525"/>
          </a:xfrm>
          <a:prstGeom prst="rect">
            <a:avLst/>
          </a:prstGeom>
          <a:solidFill>
            <a:srgbClr val="63554C"/>
          </a:solidFill>
          <a:ln w="25400" algn="ctr">
            <a:solidFill>
              <a:srgbClr val="453A35"/>
            </a:solidFill>
            <a:round/>
            <a:headEnd/>
            <a:tailEnd/>
          </a:ln>
        </p:spPr>
        <p:txBody>
          <a:bodyPr anchor="b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200" b="1" smtClean="0">
                <a:solidFill>
                  <a:srgbClr val="453A35"/>
                </a:solidFill>
              </a:rPr>
              <a:t>3</a:t>
            </a:r>
          </a:p>
        </p:txBody>
      </p:sp>
      <p:sp>
        <p:nvSpPr>
          <p:cNvPr id="26634" name="Rectangle 8"/>
          <p:cNvSpPr>
            <a:spLocks noChangeArrowheads="1"/>
          </p:cNvSpPr>
          <p:nvPr/>
        </p:nvSpPr>
        <p:spPr bwMode="auto">
          <a:xfrm>
            <a:off x="1235075" y="1941513"/>
            <a:ext cx="1174750" cy="1152525"/>
          </a:xfrm>
          <a:prstGeom prst="rect">
            <a:avLst/>
          </a:prstGeom>
          <a:solidFill>
            <a:srgbClr val="63554C"/>
          </a:solidFill>
          <a:ln w="25400" algn="ctr">
            <a:solidFill>
              <a:srgbClr val="453A35"/>
            </a:solidFill>
            <a:round/>
            <a:headEnd/>
            <a:tailEnd/>
          </a:ln>
        </p:spPr>
        <p:txBody>
          <a:bodyPr anchor="b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200" b="1" smtClean="0">
                <a:solidFill>
                  <a:srgbClr val="453A35"/>
                </a:solidFill>
              </a:rPr>
              <a:t>2</a:t>
            </a:r>
            <a:endParaRPr lang="en-US" sz="4400" smtClean="0">
              <a:solidFill>
                <a:srgbClr val="453A35"/>
              </a:solidFill>
            </a:endParaRPr>
          </a:p>
        </p:txBody>
      </p:sp>
      <p:sp>
        <p:nvSpPr>
          <p:cNvPr id="26635" name="TextBox 1"/>
          <p:cNvSpPr txBox="1">
            <a:spLocks noChangeArrowheads="1"/>
          </p:cNvSpPr>
          <p:nvPr/>
        </p:nvSpPr>
        <p:spPr bwMode="auto">
          <a:xfrm>
            <a:off x="0" y="2232025"/>
            <a:ext cx="12319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 smtClean="0">
                <a:solidFill>
                  <a:srgbClr val="FFFFFF"/>
                </a:solidFill>
              </a:rPr>
              <a:t>Demonstrate Leadership</a:t>
            </a:r>
          </a:p>
        </p:txBody>
      </p:sp>
      <p:sp>
        <p:nvSpPr>
          <p:cNvPr id="26636" name="TextBox 17"/>
          <p:cNvSpPr txBox="1">
            <a:spLocks noChangeArrowheads="1"/>
          </p:cNvSpPr>
          <p:nvPr/>
        </p:nvSpPr>
        <p:spPr bwMode="auto">
          <a:xfrm>
            <a:off x="822325" y="2232025"/>
            <a:ext cx="15890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 smtClean="0">
                <a:solidFill>
                  <a:srgbClr val="FFFFFF"/>
                </a:solidFill>
              </a:rPr>
              <a:t>Establish  Environment</a:t>
            </a:r>
          </a:p>
        </p:txBody>
      </p:sp>
      <p:sp>
        <p:nvSpPr>
          <p:cNvPr id="26637" name="TextBox 19"/>
          <p:cNvSpPr txBox="1">
            <a:spLocks noChangeArrowheads="1"/>
          </p:cNvSpPr>
          <p:nvPr/>
        </p:nvSpPr>
        <p:spPr bwMode="auto">
          <a:xfrm>
            <a:off x="1979613" y="2232025"/>
            <a:ext cx="15890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 smtClean="0">
                <a:solidFill>
                  <a:srgbClr val="FFFFFF"/>
                </a:solidFill>
              </a:rPr>
              <a:t>Know</a:t>
            </a:r>
            <a:br>
              <a:rPr lang="en-US" sz="1200" b="1" smtClean="0">
                <a:solidFill>
                  <a:srgbClr val="FFFFFF"/>
                </a:solidFill>
              </a:rPr>
            </a:br>
            <a:r>
              <a:rPr lang="en-US" sz="1200" b="1" smtClean="0">
                <a:solidFill>
                  <a:srgbClr val="FFFFFF"/>
                </a:solidFill>
              </a:rPr>
              <a:t>Content</a:t>
            </a:r>
          </a:p>
        </p:txBody>
      </p:sp>
      <p:sp>
        <p:nvSpPr>
          <p:cNvPr id="26638" name="TextBox 20"/>
          <p:cNvSpPr txBox="1">
            <a:spLocks noChangeArrowheads="1"/>
          </p:cNvSpPr>
          <p:nvPr/>
        </p:nvSpPr>
        <p:spPr bwMode="auto">
          <a:xfrm>
            <a:off x="3171825" y="2232025"/>
            <a:ext cx="1587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 smtClean="0">
                <a:solidFill>
                  <a:srgbClr val="FFFFFF"/>
                </a:solidFill>
              </a:rPr>
              <a:t>Facilitate </a:t>
            </a:r>
            <a:br>
              <a:rPr lang="en-US" sz="1200" b="1" smtClean="0">
                <a:solidFill>
                  <a:srgbClr val="FFFFFF"/>
                </a:solidFill>
              </a:rPr>
            </a:br>
            <a:r>
              <a:rPr lang="en-US" sz="1200" b="1" smtClean="0">
                <a:solidFill>
                  <a:srgbClr val="FFFFFF"/>
                </a:solidFill>
              </a:rPr>
              <a:t>Learning</a:t>
            </a:r>
          </a:p>
        </p:txBody>
      </p:sp>
      <p:sp>
        <p:nvSpPr>
          <p:cNvPr id="26639" name="TextBox 21"/>
          <p:cNvSpPr txBox="1">
            <a:spLocks noChangeArrowheads="1"/>
          </p:cNvSpPr>
          <p:nvPr/>
        </p:nvSpPr>
        <p:spPr bwMode="auto">
          <a:xfrm>
            <a:off x="4346575" y="2244725"/>
            <a:ext cx="15890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 smtClean="0">
                <a:solidFill>
                  <a:srgbClr val="FFFFFF"/>
                </a:solidFill>
              </a:rPr>
              <a:t>Reflect on </a:t>
            </a:r>
            <a:br>
              <a:rPr lang="en-US" sz="1200" b="1" smtClean="0">
                <a:solidFill>
                  <a:srgbClr val="FFFFFF"/>
                </a:solidFill>
              </a:rPr>
            </a:br>
            <a:r>
              <a:rPr lang="en-US" sz="1200" b="1" smtClean="0">
                <a:solidFill>
                  <a:srgbClr val="FFFFFF"/>
                </a:solidFill>
              </a:rPr>
              <a:t>Practice</a:t>
            </a:r>
          </a:p>
        </p:txBody>
      </p:sp>
      <p:sp>
        <p:nvSpPr>
          <p:cNvPr id="26640" name="TextBox 22"/>
          <p:cNvSpPr txBox="1">
            <a:spLocks noChangeArrowheads="1"/>
          </p:cNvSpPr>
          <p:nvPr/>
        </p:nvSpPr>
        <p:spPr bwMode="auto">
          <a:xfrm>
            <a:off x="6096000" y="2182813"/>
            <a:ext cx="15890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 smtClean="0">
                <a:solidFill>
                  <a:srgbClr val="FFFFFF"/>
                </a:solidFill>
              </a:rPr>
              <a:t>Contribute </a:t>
            </a:r>
            <a:br>
              <a:rPr lang="en-US" sz="1200" b="1" smtClean="0">
                <a:solidFill>
                  <a:srgbClr val="FFFFFF"/>
                </a:solidFill>
              </a:rPr>
            </a:br>
            <a:r>
              <a:rPr lang="en-US" sz="1200" b="1" smtClean="0">
                <a:solidFill>
                  <a:srgbClr val="FFFFFF"/>
                </a:solidFill>
              </a:rPr>
              <a:t>to Academic </a:t>
            </a:r>
            <a:br>
              <a:rPr lang="en-US" sz="1200" b="1" smtClean="0">
                <a:solidFill>
                  <a:srgbClr val="FFFFFF"/>
                </a:solidFill>
              </a:rPr>
            </a:br>
            <a:r>
              <a:rPr lang="en-US" sz="1200" b="1" smtClean="0">
                <a:solidFill>
                  <a:srgbClr val="FFFFFF"/>
                </a:solidFill>
              </a:rPr>
              <a:t>Success</a:t>
            </a:r>
          </a:p>
        </p:txBody>
      </p:sp>
      <p:sp>
        <p:nvSpPr>
          <p:cNvPr id="26" name="Content Placeholder 2"/>
          <p:cNvSpPr txBox="1">
            <a:spLocks/>
          </p:cNvSpPr>
          <p:nvPr/>
        </p:nvSpPr>
        <p:spPr bwMode="auto">
          <a:xfrm>
            <a:off x="-857250" y="3505200"/>
            <a:ext cx="6038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0" fontAlgn="base" hangingPunct="0">
              <a:spcBef>
                <a:spcPct val="60000"/>
              </a:spcBef>
              <a:spcAft>
                <a:spcPct val="0"/>
              </a:spcAft>
            </a:pPr>
            <a:r>
              <a:rPr lang="en-US" sz="2800" b="1" smtClean="0">
                <a:solidFill>
                  <a:srgbClr val="63554C"/>
                </a:solidFill>
              </a:rPr>
              <a:t>5 Rating Categories</a:t>
            </a:r>
          </a:p>
          <a:p>
            <a:pPr lvl="1" algn="ctr" eaLnBrk="0" fontAlgn="base" hangingPunct="0">
              <a:spcBef>
                <a:spcPct val="60000"/>
              </a:spcBef>
              <a:spcAft>
                <a:spcPct val="0"/>
              </a:spcAft>
              <a:buFontTx/>
              <a:buChar char="–"/>
            </a:pPr>
            <a:endParaRPr lang="en-US" sz="2800" b="1" smtClean="0">
              <a:solidFill>
                <a:srgbClr val="63554C"/>
              </a:solidFill>
            </a:endParaRPr>
          </a:p>
        </p:txBody>
      </p:sp>
      <p:sp>
        <p:nvSpPr>
          <p:cNvPr id="5" name="Right Brace 4"/>
          <p:cNvSpPr>
            <a:spLocks/>
          </p:cNvSpPr>
          <p:nvPr/>
        </p:nvSpPr>
        <p:spPr bwMode="auto">
          <a:xfrm rot="5400000">
            <a:off x="2720182" y="319881"/>
            <a:ext cx="571500" cy="5875337"/>
          </a:xfrm>
          <a:prstGeom prst="rightBrace">
            <a:avLst>
              <a:gd name="adj1" fmla="val 8329"/>
              <a:gd name="adj2" fmla="val 64264"/>
            </a:avLst>
          </a:prstGeom>
          <a:noFill/>
          <a:ln w="25400" algn="ctr">
            <a:solidFill>
              <a:srgbClr val="6355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63554C"/>
              </a:solidFill>
            </a:endParaRPr>
          </a:p>
        </p:txBody>
      </p:sp>
      <p:sp>
        <p:nvSpPr>
          <p:cNvPr id="28" name="Content Placeholder 2"/>
          <p:cNvSpPr txBox="1">
            <a:spLocks/>
          </p:cNvSpPr>
          <p:nvPr/>
        </p:nvSpPr>
        <p:spPr bwMode="auto">
          <a:xfrm>
            <a:off x="723900" y="4038600"/>
            <a:ext cx="276225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en-US" sz="2000" smtClean="0">
                <a:solidFill>
                  <a:srgbClr val="63554C"/>
                </a:solidFill>
              </a:rPr>
              <a:t>Not Demonstrated</a:t>
            </a:r>
          </a:p>
          <a:p>
            <a:pPr algn="ctr"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en-US" sz="2000" smtClean="0">
                <a:solidFill>
                  <a:srgbClr val="63554C"/>
                </a:solidFill>
              </a:rPr>
              <a:t>Developing</a:t>
            </a:r>
          </a:p>
          <a:p>
            <a:pPr algn="ctr"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en-US" sz="2000" smtClean="0">
                <a:solidFill>
                  <a:srgbClr val="63554C"/>
                </a:solidFill>
              </a:rPr>
              <a:t>Proficient</a:t>
            </a:r>
          </a:p>
          <a:p>
            <a:pPr algn="ctr"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en-US" sz="2000" smtClean="0">
                <a:solidFill>
                  <a:srgbClr val="63554C"/>
                </a:solidFill>
              </a:rPr>
              <a:t>Accomplished</a:t>
            </a:r>
          </a:p>
          <a:p>
            <a:pPr algn="ctr"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en-US" sz="2000" smtClean="0">
                <a:solidFill>
                  <a:srgbClr val="63554C"/>
                </a:solidFill>
              </a:rPr>
              <a:t>Distinguished</a:t>
            </a:r>
          </a:p>
        </p:txBody>
      </p:sp>
      <p:sp>
        <p:nvSpPr>
          <p:cNvPr id="30" name="Content Placeholder 2"/>
          <p:cNvSpPr txBox="1">
            <a:spLocks/>
          </p:cNvSpPr>
          <p:nvPr/>
        </p:nvSpPr>
        <p:spPr bwMode="auto">
          <a:xfrm>
            <a:off x="4889500" y="3505200"/>
            <a:ext cx="44386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0" fontAlgn="base" hangingPunct="0">
              <a:spcBef>
                <a:spcPct val="60000"/>
              </a:spcBef>
              <a:spcAft>
                <a:spcPct val="0"/>
              </a:spcAft>
            </a:pPr>
            <a:r>
              <a:rPr lang="en-US" sz="2800" b="1" smtClean="0">
                <a:solidFill>
                  <a:srgbClr val="63554C"/>
                </a:solidFill>
              </a:rPr>
              <a:t>3 Rating Categories</a:t>
            </a:r>
          </a:p>
          <a:p>
            <a:pPr lvl="1" algn="ctr" eaLnBrk="0" fontAlgn="base" hangingPunct="0">
              <a:spcBef>
                <a:spcPct val="60000"/>
              </a:spcBef>
              <a:spcAft>
                <a:spcPct val="0"/>
              </a:spcAft>
              <a:buFontTx/>
              <a:buChar char="–"/>
            </a:pPr>
            <a:endParaRPr lang="en-US" sz="2800" b="1" smtClean="0">
              <a:solidFill>
                <a:srgbClr val="63554C"/>
              </a:solidFill>
            </a:endParaRPr>
          </a:p>
        </p:txBody>
      </p:sp>
      <p:sp>
        <p:nvSpPr>
          <p:cNvPr id="31" name="Right Brace 30"/>
          <p:cNvSpPr>
            <a:spLocks/>
          </p:cNvSpPr>
          <p:nvPr/>
        </p:nvSpPr>
        <p:spPr bwMode="auto">
          <a:xfrm rot="5400000">
            <a:off x="6778625" y="2670175"/>
            <a:ext cx="571500" cy="1174750"/>
          </a:xfrm>
          <a:prstGeom prst="rightBrace">
            <a:avLst>
              <a:gd name="adj1" fmla="val 8327"/>
              <a:gd name="adj2" fmla="val 48921"/>
            </a:avLst>
          </a:prstGeom>
          <a:noFill/>
          <a:ln w="25400" algn="ctr">
            <a:solidFill>
              <a:srgbClr val="6355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63554C"/>
              </a:solidFill>
            </a:endParaRPr>
          </a:p>
        </p:txBody>
      </p:sp>
      <p:sp>
        <p:nvSpPr>
          <p:cNvPr id="32" name="Content Placeholder 2"/>
          <p:cNvSpPr txBox="1">
            <a:spLocks/>
          </p:cNvSpPr>
          <p:nvPr/>
        </p:nvSpPr>
        <p:spPr bwMode="auto">
          <a:xfrm>
            <a:off x="4876800" y="4038600"/>
            <a:ext cx="4284663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en-US" sz="2000" smtClean="0">
                <a:solidFill>
                  <a:srgbClr val="63554C"/>
                </a:solidFill>
              </a:rPr>
              <a:t>Does not Meet Expected Growth</a:t>
            </a:r>
          </a:p>
          <a:p>
            <a:pPr algn="ctr"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en-US" sz="2000" smtClean="0">
                <a:solidFill>
                  <a:srgbClr val="63554C"/>
                </a:solidFill>
              </a:rPr>
              <a:t>Meets Expected Growth </a:t>
            </a:r>
          </a:p>
          <a:p>
            <a:pPr algn="ctr"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en-US" sz="2000" smtClean="0">
                <a:solidFill>
                  <a:srgbClr val="63554C"/>
                </a:solidFill>
              </a:rPr>
              <a:t>Exceeds Expected Growth</a:t>
            </a:r>
          </a:p>
        </p:txBody>
      </p:sp>
      <p:sp>
        <p:nvSpPr>
          <p:cNvPr id="26647" name="Slide Number Placeholder 2"/>
          <p:cNvSpPr txBox="1">
            <a:spLocks/>
          </p:cNvSpPr>
          <p:nvPr/>
        </p:nvSpPr>
        <p:spPr bwMode="auto">
          <a:xfrm>
            <a:off x="6992938" y="6475413"/>
            <a:ext cx="1905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0E8CDED3-F848-4886-A736-80EA9012D7E4}" type="datetime1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10/26/2012</a:t>
            </a:fld>
            <a:r>
              <a:rPr lang="en-US" sz="1200" smtClean="0">
                <a:solidFill>
                  <a:srgbClr val="000000"/>
                </a:solidFill>
              </a:rPr>
              <a:t>  •  page </a:t>
            </a:r>
            <a:fld id="{4B5CD3E0-0090-483C-9AFB-BA5A06EBE110}" type="slidenum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 sz="12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7296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5" grpId="0" animBg="1"/>
      <p:bldP spid="28" grpId="0"/>
      <p:bldP spid="30" grpId="0"/>
      <p:bldP spid="31" grpId="0" animBg="1"/>
      <p:bldP spid="3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228600" y="304800"/>
            <a:ext cx="8534400" cy="10668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+mj-lt"/>
                <a:ea typeface="+mj-ea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9pPr>
          </a:lstStyle>
          <a:p>
            <a:pPr>
              <a:defRPr/>
            </a:pPr>
            <a:r>
              <a:rPr lang="en-US" dirty="0" smtClean="0"/>
              <a:t>Ratings</a:t>
            </a:r>
          </a:p>
        </p:txBody>
      </p:sp>
      <p:sp>
        <p:nvSpPr>
          <p:cNvPr id="27652" name="Content Placeholder 2"/>
          <p:cNvSpPr txBox="1">
            <a:spLocks/>
          </p:cNvSpPr>
          <p:nvPr/>
        </p:nvSpPr>
        <p:spPr bwMode="auto">
          <a:xfrm>
            <a:off x="0" y="1447800"/>
            <a:ext cx="2762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60000"/>
              </a:spcBef>
              <a:spcAft>
                <a:spcPct val="0"/>
              </a:spcAft>
            </a:pPr>
            <a:r>
              <a:rPr lang="en-US" sz="2800" b="1" smtClean="0">
                <a:solidFill>
                  <a:srgbClr val="453A35"/>
                </a:solidFill>
              </a:rPr>
              <a:t>Teachers</a:t>
            </a:r>
          </a:p>
          <a:p>
            <a:pPr lvl="1" eaLnBrk="0" fontAlgn="base" hangingPunct="0">
              <a:spcBef>
                <a:spcPct val="60000"/>
              </a:spcBef>
              <a:spcAft>
                <a:spcPct val="0"/>
              </a:spcAft>
              <a:buFontTx/>
              <a:buChar char="–"/>
            </a:pPr>
            <a:endParaRPr lang="en-US" sz="2800" b="1" smtClean="0">
              <a:solidFill>
                <a:srgbClr val="453A35"/>
              </a:solidFill>
            </a:endParaRPr>
          </a:p>
        </p:txBody>
      </p:sp>
      <p:sp>
        <p:nvSpPr>
          <p:cNvPr id="27653" name="Rectangle 1"/>
          <p:cNvSpPr>
            <a:spLocks noChangeArrowheads="1"/>
          </p:cNvSpPr>
          <p:nvPr/>
        </p:nvSpPr>
        <p:spPr bwMode="auto">
          <a:xfrm>
            <a:off x="58738" y="1941513"/>
            <a:ext cx="1176337" cy="1152525"/>
          </a:xfrm>
          <a:prstGeom prst="rect">
            <a:avLst/>
          </a:prstGeom>
          <a:solidFill>
            <a:srgbClr val="63554C"/>
          </a:solidFill>
          <a:ln w="25400" algn="ctr">
            <a:solidFill>
              <a:srgbClr val="453A35"/>
            </a:solidFill>
            <a:round/>
            <a:headEnd/>
            <a:tailEnd/>
          </a:ln>
        </p:spPr>
        <p:txBody>
          <a:bodyPr anchor="b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200" b="1" smtClean="0">
                <a:solidFill>
                  <a:srgbClr val="453A35"/>
                </a:solidFill>
              </a:rPr>
              <a:t>1</a:t>
            </a:r>
            <a:endParaRPr lang="en-US" sz="6600" b="1" smtClean="0">
              <a:solidFill>
                <a:srgbClr val="453A35"/>
              </a:solidFill>
            </a:endParaRPr>
          </a:p>
        </p:txBody>
      </p:sp>
      <p:sp>
        <p:nvSpPr>
          <p:cNvPr id="27654" name="Rectangle 4"/>
          <p:cNvSpPr>
            <a:spLocks noChangeArrowheads="1"/>
          </p:cNvSpPr>
          <p:nvPr/>
        </p:nvSpPr>
        <p:spPr bwMode="auto">
          <a:xfrm>
            <a:off x="6477000" y="1941513"/>
            <a:ext cx="1174750" cy="1152525"/>
          </a:xfrm>
          <a:prstGeom prst="rect">
            <a:avLst/>
          </a:prstGeom>
          <a:solidFill>
            <a:srgbClr val="73B632"/>
          </a:solidFill>
          <a:ln w="25400" algn="ctr">
            <a:solidFill>
              <a:srgbClr val="453A35"/>
            </a:solidFill>
            <a:round/>
            <a:headEnd/>
            <a:tailEnd/>
          </a:ln>
        </p:spPr>
        <p:txBody>
          <a:bodyPr anchor="b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200" b="1" smtClean="0">
                <a:solidFill>
                  <a:srgbClr val="453A35"/>
                </a:solidFill>
              </a:rPr>
              <a:t>6</a:t>
            </a:r>
          </a:p>
        </p:txBody>
      </p:sp>
      <p:sp>
        <p:nvSpPr>
          <p:cNvPr id="27655" name="Rectangle 5"/>
          <p:cNvSpPr>
            <a:spLocks noChangeArrowheads="1"/>
          </p:cNvSpPr>
          <p:nvPr/>
        </p:nvSpPr>
        <p:spPr bwMode="auto">
          <a:xfrm>
            <a:off x="4759325" y="1941513"/>
            <a:ext cx="1176338" cy="1152525"/>
          </a:xfrm>
          <a:prstGeom prst="rect">
            <a:avLst/>
          </a:prstGeom>
          <a:solidFill>
            <a:srgbClr val="63554C"/>
          </a:solidFill>
          <a:ln w="25400" algn="ctr">
            <a:solidFill>
              <a:srgbClr val="453A35"/>
            </a:solidFill>
            <a:round/>
            <a:headEnd/>
            <a:tailEnd/>
          </a:ln>
        </p:spPr>
        <p:txBody>
          <a:bodyPr anchor="b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200" b="1" smtClean="0">
                <a:solidFill>
                  <a:srgbClr val="453A35"/>
                </a:solidFill>
              </a:rPr>
              <a:t>5</a:t>
            </a:r>
          </a:p>
        </p:txBody>
      </p:sp>
      <p:sp>
        <p:nvSpPr>
          <p:cNvPr id="27656" name="Rectangle 6"/>
          <p:cNvSpPr>
            <a:spLocks noChangeArrowheads="1"/>
          </p:cNvSpPr>
          <p:nvPr/>
        </p:nvSpPr>
        <p:spPr bwMode="auto">
          <a:xfrm>
            <a:off x="3584575" y="1941513"/>
            <a:ext cx="1174750" cy="1152525"/>
          </a:xfrm>
          <a:prstGeom prst="rect">
            <a:avLst/>
          </a:prstGeom>
          <a:solidFill>
            <a:srgbClr val="63554C"/>
          </a:solidFill>
          <a:ln w="25400" algn="ctr">
            <a:solidFill>
              <a:srgbClr val="453A35"/>
            </a:solidFill>
            <a:round/>
            <a:headEnd/>
            <a:tailEnd/>
          </a:ln>
        </p:spPr>
        <p:txBody>
          <a:bodyPr anchor="b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200" b="1" smtClean="0">
                <a:solidFill>
                  <a:srgbClr val="453A35"/>
                </a:solidFill>
              </a:rPr>
              <a:t>4</a:t>
            </a:r>
          </a:p>
        </p:txBody>
      </p:sp>
      <p:sp>
        <p:nvSpPr>
          <p:cNvPr id="27657" name="Rectangle 7"/>
          <p:cNvSpPr>
            <a:spLocks noChangeArrowheads="1"/>
          </p:cNvSpPr>
          <p:nvPr/>
        </p:nvSpPr>
        <p:spPr bwMode="auto">
          <a:xfrm>
            <a:off x="2409825" y="1941513"/>
            <a:ext cx="1174750" cy="1152525"/>
          </a:xfrm>
          <a:prstGeom prst="rect">
            <a:avLst/>
          </a:prstGeom>
          <a:solidFill>
            <a:srgbClr val="63554C"/>
          </a:solidFill>
          <a:ln w="25400" algn="ctr">
            <a:solidFill>
              <a:srgbClr val="453A35"/>
            </a:solidFill>
            <a:round/>
            <a:headEnd/>
            <a:tailEnd/>
          </a:ln>
        </p:spPr>
        <p:txBody>
          <a:bodyPr anchor="b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200" b="1" smtClean="0">
                <a:solidFill>
                  <a:srgbClr val="453A35"/>
                </a:solidFill>
              </a:rPr>
              <a:t>3</a:t>
            </a:r>
          </a:p>
        </p:txBody>
      </p:sp>
      <p:sp>
        <p:nvSpPr>
          <p:cNvPr id="27658" name="Rectangle 8"/>
          <p:cNvSpPr>
            <a:spLocks noChangeArrowheads="1"/>
          </p:cNvSpPr>
          <p:nvPr/>
        </p:nvSpPr>
        <p:spPr bwMode="auto">
          <a:xfrm>
            <a:off x="1235075" y="1941513"/>
            <a:ext cx="1174750" cy="1152525"/>
          </a:xfrm>
          <a:prstGeom prst="rect">
            <a:avLst/>
          </a:prstGeom>
          <a:solidFill>
            <a:srgbClr val="63554C"/>
          </a:solidFill>
          <a:ln w="25400" algn="ctr">
            <a:solidFill>
              <a:srgbClr val="453A35"/>
            </a:solidFill>
            <a:round/>
            <a:headEnd/>
            <a:tailEnd/>
          </a:ln>
        </p:spPr>
        <p:txBody>
          <a:bodyPr anchor="b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7200" b="1" smtClean="0">
                <a:solidFill>
                  <a:srgbClr val="453A35"/>
                </a:solidFill>
              </a:rPr>
              <a:t>2</a:t>
            </a:r>
            <a:endParaRPr lang="en-US" sz="4400" smtClean="0">
              <a:solidFill>
                <a:srgbClr val="453A35"/>
              </a:solidFill>
            </a:endParaRPr>
          </a:p>
        </p:txBody>
      </p:sp>
      <p:sp>
        <p:nvSpPr>
          <p:cNvPr id="27659" name="TextBox 1"/>
          <p:cNvSpPr txBox="1">
            <a:spLocks noChangeArrowheads="1"/>
          </p:cNvSpPr>
          <p:nvPr/>
        </p:nvSpPr>
        <p:spPr bwMode="auto">
          <a:xfrm>
            <a:off x="0" y="2232025"/>
            <a:ext cx="12319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 smtClean="0">
                <a:solidFill>
                  <a:srgbClr val="FFFFFF"/>
                </a:solidFill>
              </a:rPr>
              <a:t>Demonstrate Leadership</a:t>
            </a:r>
          </a:p>
        </p:txBody>
      </p:sp>
      <p:sp>
        <p:nvSpPr>
          <p:cNvPr id="27660" name="TextBox 17"/>
          <p:cNvSpPr txBox="1">
            <a:spLocks noChangeArrowheads="1"/>
          </p:cNvSpPr>
          <p:nvPr/>
        </p:nvSpPr>
        <p:spPr bwMode="auto">
          <a:xfrm>
            <a:off x="822325" y="2232025"/>
            <a:ext cx="15890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 smtClean="0">
                <a:solidFill>
                  <a:srgbClr val="FFFFFF"/>
                </a:solidFill>
              </a:rPr>
              <a:t>Establish  Environment</a:t>
            </a:r>
          </a:p>
        </p:txBody>
      </p:sp>
      <p:sp>
        <p:nvSpPr>
          <p:cNvPr id="27661" name="TextBox 19"/>
          <p:cNvSpPr txBox="1">
            <a:spLocks noChangeArrowheads="1"/>
          </p:cNvSpPr>
          <p:nvPr/>
        </p:nvSpPr>
        <p:spPr bwMode="auto">
          <a:xfrm>
            <a:off x="1979613" y="2232025"/>
            <a:ext cx="15890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 smtClean="0">
                <a:solidFill>
                  <a:srgbClr val="FFFFFF"/>
                </a:solidFill>
              </a:rPr>
              <a:t>Know</a:t>
            </a:r>
            <a:br>
              <a:rPr lang="en-US" sz="1200" b="1" smtClean="0">
                <a:solidFill>
                  <a:srgbClr val="FFFFFF"/>
                </a:solidFill>
              </a:rPr>
            </a:br>
            <a:r>
              <a:rPr lang="en-US" sz="1200" b="1" smtClean="0">
                <a:solidFill>
                  <a:srgbClr val="FFFFFF"/>
                </a:solidFill>
              </a:rPr>
              <a:t>Content</a:t>
            </a:r>
          </a:p>
        </p:txBody>
      </p:sp>
      <p:sp>
        <p:nvSpPr>
          <p:cNvPr id="27662" name="TextBox 20"/>
          <p:cNvSpPr txBox="1">
            <a:spLocks noChangeArrowheads="1"/>
          </p:cNvSpPr>
          <p:nvPr/>
        </p:nvSpPr>
        <p:spPr bwMode="auto">
          <a:xfrm>
            <a:off x="3171825" y="2232025"/>
            <a:ext cx="15875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 smtClean="0">
                <a:solidFill>
                  <a:srgbClr val="FFFFFF"/>
                </a:solidFill>
              </a:rPr>
              <a:t>Facilitate </a:t>
            </a:r>
            <a:br>
              <a:rPr lang="en-US" sz="1200" b="1" smtClean="0">
                <a:solidFill>
                  <a:srgbClr val="FFFFFF"/>
                </a:solidFill>
              </a:rPr>
            </a:br>
            <a:r>
              <a:rPr lang="en-US" sz="1200" b="1" smtClean="0">
                <a:solidFill>
                  <a:srgbClr val="FFFFFF"/>
                </a:solidFill>
              </a:rPr>
              <a:t>Learning</a:t>
            </a:r>
          </a:p>
        </p:txBody>
      </p:sp>
      <p:sp>
        <p:nvSpPr>
          <p:cNvPr id="27663" name="TextBox 21"/>
          <p:cNvSpPr txBox="1">
            <a:spLocks noChangeArrowheads="1"/>
          </p:cNvSpPr>
          <p:nvPr/>
        </p:nvSpPr>
        <p:spPr bwMode="auto">
          <a:xfrm>
            <a:off x="4346575" y="2244725"/>
            <a:ext cx="15890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 smtClean="0">
                <a:solidFill>
                  <a:srgbClr val="FFFFFF"/>
                </a:solidFill>
              </a:rPr>
              <a:t>Reflect on </a:t>
            </a:r>
            <a:br>
              <a:rPr lang="en-US" sz="1200" b="1" smtClean="0">
                <a:solidFill>
                  <a:srgbClr val="FFFFFF"/>
                </a:solidFill>
              </a:rPr>
            </a:br>
            <a:r>
              <a:rPr lang="en-US" sz="1200" b="1" smtClean="0">
                <a:solidFill>
                  <a:srgbClr val="FFFFFF"/>
                </a:solidFill>
              </a:rPr>
              <a:t>Practice</a:t>
            </a:r>
          </a:p>
        </p:txBody>
      </p:sp>
      <p:sp>
        <p:nvSpPr>
          <p:cNvPr id="27664" name="TextBox 22"/>
          <p:cNvSpPr txBox="1">
            <a:spLocks noChangeArrowheads="1"/>
          </p:cNvSpPr>
          <p:nvPr/>
        </p:nvSpPr>
        <p:spPr bwMode="auto">
          <a:xfrm>
            <a:off x="6096000" y="2182813"/>
            <a:ext cx="158908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200" b="1" smtClean="0">
                <a:solidFill>
                  <a:srgbClr val="FFFFFF"/>
                </a:solidFill>
              </a:rPr>
              <a:t>Contribute </a:t>
            </a:r>
            <a:br>
              <a:rPr lang="en-US" sz="1200" b="1" smtClean="0">
                <a:solidFill>
                  <a:srgbClr val="FFFFFF"/>
                </a:solidFill>
              </a:rPr>
            </a:br>
            <a:r>
              <a:rPr lang="en-US" sz="1200" b="1" smtClean="0">
                <a:solidFill>
                  <a:srgbClr val="FFFFFF"/>
                </a:solidFill>
              </a:rPr>
              <a:t>to Academic </a:t>
            </a:r>
            <a:br>
              <a:rPr lang="en-US" sz="1200" b="1" smtClean="0">
                <a:solidFill>
                  <a:srgbClr val="FFFFFF"/>
                </a:solidFill>
              </a:rPr>
            </a:br>
            <a:r>
              <a:rPr lang="en-US" sz="1200" b="1" smtClean="0">
                <a:solidFill>
                  <a:srgbClr val="FFFFFF"/>
                </a:solidFill>
              </a:rPr>
              <a:t>Success</a:t>
            </a:r>
          </a:p>
        </p:txBody>
      </p:sp>
      <p:sp>
        <p:nvSpPr>
          <p:cNvPr id="27665" name="Content Placeholder 2"/>
          <p:cNvSpPr txBox="1">
            <a:spLocks/>
          </p:cNvSpPr>
          <p:nvPr/>
        </p:nvSpPr>
        <p:spPr bwMode="auto">
          <a:xfrm>
            <a:off x="-857250" y="3505200"/>
            <a:ext cx="60388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0" fontAlgn="base" hangingPunct="0">
              <a:spcBef>
                <a:spcPct val="60000"/>
              </a:spcBef>
              <a:spcAft>
                <a:spcPct val="0"/>
              </a:spcAft>
            </a:pPr>
            <a:r>
              <a:rPr lang="en-US" sz="2800" b="1" smtClean="0">
                <a:solidFill>
                  <a:srgbClr val="63554C"/>
                </a:solidFill>
              </a:rPr>
              <a:t>5 Rating Categories</a:t>
            </a:r>
          </a:p>
          <a:p>
            <a:pPr lvl="1" algn="ctr" eaLnBrk="0" fontAlgn="base" hangingPunct="0">
              <a:spcBef>
                <a:spcPct val="60000"/>
              </a:spcBef>
              <a:spcAft>
                <a:spcPct val="0"/>
              </a:spcAft>
              <a:buFontTx/>
              <a:buChar char="–"/>
            </a:pPr>
            <a:endParaRPr lang="en-US" sz="2800" b="1" smtClean="0">
              <a:solidFill>
                <a:srgbClr val="63554C"/>
              </a:solidFill>
            </a:endParaRPr>
          </a:p>
        </p:txBody>
      </p:sp>
      <p:sp>
        <p:nvSpPr>
          <p:cNvPr id="27666" name="Right Brace 4"/>
          <p:cNvSpPr>
            <a:spLocks/>
          </p:cNvSpPr>
          <p:nvPr/>
        </p:nvSpPr>
        <p:spPr bwMode="auto">
          <a:xfrm rot="5400000">
            <a:off x="2720182" y="319881"/>
            <a:ext cx="571500" cy="5875337"/>
          </a:xfrm>
          <a:prstGeom prst="rightBrace">
            <a:avLst>
              <a:gd name="adj1" fmla="val 8329"/>
              <a:gd name="adj2" fmla="val 64264"/>
            </a:avLst>
          </a:prstGeom>
          <a:noFill/>
          <a:ln w="25400" algn="ctr">
            <a:solidFill>
              <a:srgbClr val="6355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63554C"/>
              </a:solidFill>
            </a:endParaRPr>
          </a:p>
        </p:txBody>
      </p:sp>
      <p:sp>
        <p:nvSpPr>
          <p:cNvPr id="27667" name="Content Placeholder 2"/>
          <p:cNvSpPr txBox="1">
            <a:spLocks/>
          </p:cNvSpPr>
          <p:nvPr/>
        </p:nvSpPr>
        <p:spPr bwMode="auto">
          <a:xfrm>
            <a:off x="4889500" y="3505200"/>
            <a:ext cx="44386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0" fontAlgn="base" hangingPunct="0">
              <a:spcBef>
                <a:spcPct val="60000"/>
              </a:spcBef>
              <a:spcAft>
                <a:spcPct val="0"/>
              </a:spcAft>
            </a:pPr>
            <a:r>
              <a:rPr lang="en-US" sz="2800" b="1" smtClean="0">
                <a:solidFill>
                  <a:srgbClr val="63554C"/>
                </a:solidFill>
              </a:rPr>
              <a:t>3 Ratings Categories</a:t>
            </a:r>
          </a:p>
          <a:p>
            <a:pPr lvl="1" algn="ctr" eaLnBrk="0" fontAlgn="base" hangingPunct="0">
              <a:spcBef>
                <a:spcPct val="60000"/>
              </a:spcBef>
              <a:spcAft>
                <a:spcPct val="0"/>
              </a:spcAft>
              <a:buFontTx/>
              <a:buChar char="–"/>
            </a:pPr>
            <a:endParaRPr lang="en-US" sz="2800" b="1" smtClean="0">
              <a:solidFill>
                <a:srgbClr val="63554C"/>
              </a:solidFill>
            </a:endParaRPr>
          </a:p>
        </p:txBody>
      </p:sp>
      <p:sp>
        <p:nvSpPr>
          <p:cNvPr id="27668" name="Right Brace 30"/>
          <p:cNvSpPr>
            <a:spLocks/>
          </p:cNvSpPr>
          <p:nvPr/>
        </p:nvSpPr>
        <p:spPr bwMode="auto">
          <a:xfrm rot="5400000">
            <a:off x="6778625" y="2670175"/>
            <a:ext cx="571500" cy="1174750"/>
          </a:xfrm>
          <a:prstGeom prst="rightBrace">
            <a:avLst>
              <a:gd name="adj1" fmla="val 8327"/>
              <a:gd name="adj2" fmla="val 48921"/>
            </a:avLst>
          </a:prstGeom>
          <a:noFill/>
          <a:ln w="25400" algn="ctr">
            <a:solidFill>
              <a:srgbClr val="63554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63554C"/>
              </a:solidFill>
            </a:endParaRPr>
          </a:p>
        </p:txBody>
      </p:sp>
      <p:sp>
        <p:nvSpPr>
          <p:cNvPr id="25" name="Content Placeholder 4"/>
          <p:cNvSpPr txBox="1">
            <a:spLocks/>
          </p:cNvSpPr>
          <p:nvPr/>
        </p:nvSpPr>
        <p:spPr bwMode="auto">
          <a:xfrm>
            <a:off x="0" y="3987800"/>
            <a:ext cx="9144000" cy="2870200"/>
          </a:xfrm>
          <a:prstGeom prst="rect">
            <a:avLst/>
          </a:prstGeom>
          <a:solidFill>
            <a:srgbClr val="453A3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fontAlgn="base">
              <a:lnSpc>
                <a:spcPct val="80000"/>
              </a:lnSpc>
              <a:spcBef>
                <a:spcPct val="60000"/>
              </a:spcBef>
              <a:spcAft>
                <a:spcPct val="0"/>
              </a:spcAft>
              <a:buClr>
                <a:srgbClr val="463D35"/>
              </a:buClr>
            </a:pPr>
            <a:endParaRPr lang="en-US" sz="4000" smtClean="0">
              <a:solidFill>
                <a:srgbClr val="63554C"/>
              </a:solidFill>
              <a:cs typeface="Arial" pitchFamily="34" charset="0"/>
            </a:endParaRPr>
          </a:p>
        </p:txBody>
      </p:sp>
      <p:sp>
        <p:nvSpPr>
          <p:cNvPr id="27" name="Content Placeholder 3"/>
          <p:cNvSpPr txBox="1">
            <a:spLocks/>
          </p:cNvSpPr>
          <p:nvPr/>
        </p:nvSpPr>
        <p:spPr bwMode="auto">
          <a:xfrm>
            <a:off x="266700" y="4025900"/>
            <a:ext cx="8610600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0" fontAlgn="base" hangingPunct="0">
              <a:spcBef>
                <a:spcPct val="60000"/>
              </a:spcBef>
              <a:spcAft>
                <a:spcPct val="0"/>
              </a:spcAft>
            </a:pPr>
            <a:r>
              <a:rPr lang="en-US" sz="3600" b="1" smtClean="0">
                <a:solidFill>
                  <a:srgbClr val="FFFFFF"/>
                </a:solidFill>
              </a:rPr>
              <a:t>Why the difference?</a:t>
            </a:r>
            <a:endParaRPr lang="en-US" sz="3600" smtClean="0">
              <a:solidFill>
                <a:srgbClr val="FFFFFF"/>
              </a:solidFill>
            </a:endParaRPr>
          </a:p>
        </p:txBody>
      </p:sp>
      <p:sp>
        <p:nvSpPr>
          <p:cNvPr id="34" name="Content Placeholder 3"/>
          <p:cNvSpPr txBox="1">
            <a:spLocks/>
          </p:cNvSpPr>
          <p:nvPr/>
        </p:nvSpPr>
        <p:spPr bwMode="auto">
          <a:xfrm>
            <a:off x="773113" y="5016500"/>
            <a:ext cx="7616825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0" fontAlgn="base" hangingPunct="0">
              <a:spcBef>
                <a:spcPct val="60000"/>
              </a:spcBef>
              <a:spcAft>
                <a:spcPct val="0"/>
              </a:spcAft>
            </a:pPr>
            <a:r>
              <a:rPr lang="en-US" smtClean="0">
                <a:solidFill>
                  <a:srgbClr val="FFFFFF"/>
                </a:solidFill>
              </a:rPr>
              <a:t>Identifying only three rating categories on </a:t>
            </a:r>
            <a:r>
              <a:rPr lang="en-US" b="1" smtClean="0">
                <a:solidFill>
                  <a:srgbClr val="FFFFFF"/>
                </a:solidFill>
              </a:rPr>
              <a:t>standard 6 &amp; 8 </a:t>
            </a:r>
            <a:r>
              <a:rPr lang="en-US" smtClean="0">
                <a:solidFill>
                  <a:srgbClr val="FFFFFF"/>
                </a:solidFill>
              </a:rPr>
              <a:t>improves certainty of categorization.</a:t>
            </a:r>
          </a:p>
        </p:txBody>
      </p:sp>
    </p:spTree>
    <p:extLst>
      <p:ext uri="{BB962C8B-B14F-4D97-AF65-F5344CB8AC3E}">
        <p14:creationId xmlns:p14="http://schemas.microsoft.com/office/powerpoint/2010/main" xmlns="" val="1789030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Content Placeholder 4"/>
          <p:cNvSpPr txBox="1">
            <a:spLocks/>
          </p:cNvSpPr>
          <p:nvPr/>
        </p:nvSpPr>
        <p:spPr bwMode="auto">
          <a:xfrm>
            <a:off x="0" y="3987800"/>
            <a:ext cx="9144000" cy="2870200"/>
          </a:xfrm>
          <a:prstGeom prst="rect">
            <a:avLst/>
          </a:prstGeom>
          <a:solidFill>
            <a:srgbClr val="453A3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fontAlgn="base">
              <a:lnSpc>
                <a:spcPct val="80000"/>
              </a:lnSpc>
              <a:spcBef>
                <a:spcPct val="60000"/>
              </a:spcBef>
              <a:spcAft>
                <a:spcPct val="0"/>
              </a:spcAft>
              <a:buClr>
                <a:srgbClr val="463D35"/>
              </a:buClr>
            </a:pPr>
            <a:endParaRPr lang="en-US" sz="4000" smtClean="0">
              <a:solidFill>
                <a:srgbClr val="63554C"/>
              </a:solidFill>
              <a:cs typeface="Arial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228600" y="304800"/>
            <a:ext cx="8534400" cy="10668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+mj-lt"/>
                <a:ea typeface="+mj-ea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9pPr>
          </a:lstStyle>
          <a:p>
            <a:pPr>
              <a:defRPr/>
            </a:pPr>
            <a:r>
              <a:rPr lang="en-US" dirty="0" smtClean="0"/>
              <a:t>Teacher Ratings in </a:t>
            </a:r>
            <a:r>
              <a:rPr lang="en-US" u="sng" dirty="0" smtClean="0"/>
              <a:t>2011-12</a:t>
            </a:r>
            <a:endParaRPr lang="en-US" dirty="0" smtClean="0"/>
          </a:p>
        </p:txBody>
      </p:sp>
      <p:sp>
        <p:nvSpPr>
          <p:cNvPr id="14" name="Rectangle 13"/>
          <p:cNvSpPr/>
          <p:nvPr/>
        </p:nvSpPr>
        <p:spPr>
          <a:xfrm>
            <a:off x="2811463" y="2286000"/>
            <a:ext cx="1727200" cy="5873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>
                <a:solidFill>
                  <a:srgbClr val="453A35"/>
                </a:solidFill>
              </a:rPr>
              <a:t>School-wide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dirty="0">
                <a:solidFill>
                  <a:srgbClr val="453A35"/>
                </a:solidFill>
              </a:rPr>
              <a:t>EVAAS Growth</a:t>
            </a:r>
          </a:p>
        </p:txBody>
      </p:sp>
      <p:sp>
        <p:nvSpPr>
          <p:cNvPr id="15" name="Rectangle 14"/>
          <p:cNvSpPr/>
          <p:nvPr/>
        </p:nvSpPr>
        <p:spPr>
          <a:xfrm>
            <a:off x="990600" y="2286000"/>
            <a:ext cx="1725613" cy="587375"/>
          </a:xfrm>
          <a:prstGeom prst="rect">
            <a:avLst/>
          </a:prstGeom>
          <a:solidFill>
            <a:schemeClr val="accent1"/>
          </a:solidFill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>
                <a:solidFill>
                  <a:srgbClr val="453A35"/>
                </a:solidFill>
              </a:rPr>
              <a:t>Teacher</a:t>
            </a:r>
            <a:r>
              <a:rPr lang="en-US" sz="1600" b="1" dirty="0">
                <a:solidFill>
                  <a:srgbClr val="453A35"/>
                </a:solidFill>
              </a:rPr>
              <a:t> </a:t>
            </a:r>
            <a:r>
              <a:rPr lang="en-US" sz="1600" dirty="0">
                <a:solidFill>
                  <a:srgbClr val="453A35"/>
                </a:solidFill>
              </a:rPr>
              <a:t>EVAAS Growth</a:t>
            </a:r>
          </a:p>
        </p:txBody>
      </p:sp>
      <p:sp>
        <p:nvSpPr>
          <p:cNvPr id="16" name="Left Bracket 15"/>
          <p:cNvSpPr/>
          <p:nvPr/>
        </p:nvSpPr>
        <p:spPr>
          <a:xfrm rot="16200000">
            <a:off x="2563019" y="1100931"/>
            <a:ext cx="317500" cy="3462338"/>
          </a:xfrm>
          <a:prstGeom prst="leftBracket">
            <a:avLst/>
          </a:prstGeom>
          <a:ln w="25400">
            <a:solidFill>
              <a:srgbClr val="6355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>
              <a:solidFill>
                <a:srgbClr val="453A35"/>
              </a:solidFill>
            </a:endParaRPr>
          </a:p>
        </p:txBody>
      </p:sp>
      <p:sp>
        <p:nvSpPr>
          <p:cNvPr id="17" name="TextBox 25"/>
          <p:cNvSpPr txBox="1">
            <a:spLocks noChangeArrowheads="1"/>
          </p:cNvSpPr>
          <p:nvPr/>
        </p:nvSpPr>
        <p:spPr bwMode="auto">
          <a:xfrm>
            <a:off x="1600200" y="3124200"/>
            <a:ext cx="28765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smtClean="0">
                <a:solidFill>
                  <a:srgbClr val="453A35"/>
                </a:solidFill>
              </a:rPr>
              <a:t>70%                 30%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smtClean="0">
                <a:solidFill>
                  <a:srgbClr val="453A35"/>
                </a:solidFill>
              </a:rPr>
              <a:t>Weighted Average</a:t>
            </a:r>
          </a:p>
        </p:txBody>
      </p:sp>
      <p:sp>
        <p:nvSpPr>
          <p:cNvPr id="19" name="Equal 18"/>
          <p:cNvSpPr/>
          <p:nvPr/>
        </p:nvSpPr>
        <p:spPr>
          <a:xfrm>
            <a:off x="4527550" y="2517775"/>
            <a:ext cx="290513" cy="309563"/>
          </a:xfrm>
          <a:prstGeom prst="mathEqual">
            <a:avLst>
              <a:gd name="adj1" fmla="val 13823"/>
              <a:gd name="adj2" fmla="val 16609"/>
            </a:avLst>
          </a:prstGeom>
          <a:ln>
            <a:solidFill>
              <a:srgbClr val="493D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900" dirty="0">
              <a:solidFill>
                <a:srgbClr val="63554C"/>
              </a:solidFill>
            </a:endParaRPr>
          </a:p>
        </p:txBody>
      </p:sp>
      <p:sp>
        <p:nvSpPr>
          <p:cNvPr id="20" name="Rectangle 19"/>
          <p:cNvSpPr/>
          <p:nvPr/>
        </p:nvSpPr>
        <p:spPr bwMode="auto">
          <a:xfrm>
            <a:off x="4908550" y="1905000"/>
            <a:ext cx="3092450" cy="1660525"/>
          </a:xfrm>
          <a:prstGeom prst="rect">
            <a:avLst/>
          </a:prstGeom>
          <a:solidFill>
            <a:srgbClr val="73B632"/>
          </a:solidFill>
          <a:ln w="25400" cap="flat" cmpd="sng" algn="ctr">
            <a:solidFill>
              <a:srgbClr val="453A35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>
                <a:solidFill>
                  <a:srgbClr val="FFFFFF"/>
                </a:solidFill>
              </a:rPr>
              <a:t>Yearly Rating</a:t>
            </a:r>
          </a:p>
          <a:p>
            <a:pPr marL="230188" indent="-230188" eaLnBrk="0" fontAlgn="base" hangingPunct="0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en-US" sz="1600" dirty="0">
                <a:solidFill>
                  <a:srgbClr val="FFFFFF"/>
                </a:solidFill>
              </a:rPr>
              <a:t>Does not Meet </a:t>
            </a:r>
            <a:br>
              <a:rPr lang="en-US" sz="1600" dirty="0">
                <a:solidFill>
                  <a:srgbClr val="FFFFFF"/>
                </a:solidFill>
              </a:rPr>
            </a:br>
            <a:r>
              <a:rPr lang="en-US" sz="1600" dirty="0">
                <a:solidFill>
                  <a:srgbClr val="FFFFFF"/>
                </a:solidFill>
              </a:rPr>
              <a:t>Expected Growth</a:t>
            </a:r>
          </a:p>
          <a:p>
            <a:pPr marL="230188" indent="-230188" eaLnBrk="0" fontAlgn="base" hangingPunct="0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en-US" sz="1600" dirty="0">
                <a:solidFill>
                  <a:srgbClr val="FFFFFF"/>
                </a:solidFill>
              </a:rPr>
              <a:t>Meets Expected Growth</a:t>
            </a:r>
          </a:p>
          <a:p>
            <a:pPr marL="230188" indent="-230188" eaLnBrk="0" fontAlgn="base" hangingPunct="0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en-US" sz="1600" dirty="0">
                <a:solidFill>
                  <a:srgbClr val="FFFFFF"/>
                </a:solidFill>
              </a:rPr>
              <a:t>Exceeds Expected Growth</a:t>
            </a:r>
          </a:p>
        </p:txBody>
      </p:sp>
      <p:sp>
        <p:nvSpPr>
          <p:cNvPr id="22" name="Content Placeholder 3"/>
          <p:cNvSpPr txBox="1">
            <a:spLocks/>
          </p:cNvSpPr>
          <p:nvPr/>
        </p:nvSpPr>
        <p:spPr bwMode="auto">
          <a:xfrm>
            <a:off x="-381000" y="4064000"/>
            <a:ext cx="8610600" cy="62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0" fontAlgn="base" hangingPunct="0">
              <a:spcBef>
                <a:spcPct val="60000"/>
              </a:spcBef>
              <a:spcAft>
                <a:spcPct val="0"/>
              </a:spcAft>
            </a:pPr>
            <a:r>
              <a:rPr lang="en-US" b="1" smtClean="0">
                <a:solidFill>
                  <a:srgbClr val="FFFFFF"/>
                </a:solidFill>
              </a:rPr>
              <a:t>Why is school-wide EVAAS growth included?</a:t>
            </a:r>
            <a:endParaRPr lang="en-US" smtClean="0">
              <a:solidFill>
                <a:srgbClr val="FFFFFF"/>
              </a:solidFill>
            </a:endParaRPr>
          </a:p>
        </p:txBody>
      </p:sp>
      <p:sp>
        <p:nvSpPr>
          <p:cNvPr id="25" name="Content Placeholder 3"/>
          <p:cNvSpPr txBox="1">
            <a:spLocks/>
          </p:cNvSpPr>
          <p:nvPr/>
        </p:nvSpPr>
        <p:spPr bwMode="auto">
          <a:xfrm>
            <a:off x="1628775" y="4635500"/>
            <a:ext cx="5965825" cy="774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60000"/>
              </a:spcBef>
              <a:spcAft>
                <a:spcPct val="0"/>
              </a:spcAft>
              <a:buFontTx/>
              <a:buChar char="•"/>
            </a:pPr>
            <a:r>
              <a:rPr lang="en-US" sz="2000" smtClean="0">
                <a:solidFill>
                  <a:srgbClr val="FFFFFF"/>
                </a:solidFill>
              </a:rPr>
              <a:t>To encourage collaboration and collective ownership of overall outcomes.</a:t>
            </a:r>
          </a:p>
        </p:txBody>
      </p:sp>
      <p:sp>
        <p:nvSpPr>
          <p:cNvPr id="26" name="Content Placeholder 3"/>
          <p:cNvSpPr txBox="1">
            <a:spLocks/>
          </p:cNvSpPr>
          <p:nvPr/>
        </p:nvSpPr>
        <p:spPr bwMode="auto">
          <a:xfrm>
            <a:off x="762000" y="5562600"/>
            <a:ext cx="73914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60000"/>
              </a:spcBef>
              <a:spcAft>
                <a:spcPct val="0"/>
              </a:spcAft>
            </a:pPr>
            <a:r>
              <a:rPr lang="en-US" b="1" smtClean="0">
                <a:solidFill>
                  <a:srgbClr val="FFFFFF"/>
                </a:solidFill>
              </a:rPr>
              <a:t>Note: </a:t>
            </a:r>
            <a:r>
              <a:rPr lang="en-US" i="1" smtClean="0">
                <a:solidFill>
                  <a:srgbClr val="FFFFFF"/>
                </a:solidFill>
              </a:rPr>
              <a:t>In 2011-12, teachers without individual EVAAS growth will have school-wide growth for Standard 6. 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7119938" y="1676400"/>
            <a:ext cx="10668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600" b="1" smtClean="0">
                <a:solidFill>
                  <a:srgbClr val="453A35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xmlns="" val="3946264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/>
      <p:bldP spid="20" grpId="0" animBg="1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228600" y="304800"/>
            <a:ext cx="8534400" cy="10668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+mj-lt"/>
                <a:ea typeface="+mj-ea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9pPr>
          </a:lstStyle>
          <a:p>
            <a:pPr>
              <a:defRPr/>
            </a:pPr>
            <a:r>
              <a:rPr lang="en-US" dirty="0" smtClean="0"/>
              <a:t>Teacher Ratings in </a:t>
            </a:r>
            <a:r>
              <a:rPr lang="en-US" u="sng" dirty="0" smtClean="0"/>
              <a:t>2012-13</a:t>
            </a:r>
            <a:endParaRPr lang="en-US" dirty="0" smtClean="0"/>
          </a:p>
        </p:txBody>
      </p:sp>
      <p:sp>
        <p:nvSpPr>
          <p:cNvPr id="18" name="Rectangle 17"/>
          <p:cNvSpPr/>
          <p:nvPr/>
        </p:nvSpPr>
        <p:spPr>
          <a:xfrm>
            <a:off x="1295400" y="3460750"/>
            <a:ext cx="1725613" cy="952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>
                <a:solidFill>
                  <a:srgbClr val="453A35"/>
                </a:solidFill>
              </a:rPr>
              <a:t>School-wide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dirty="0">
                <a:solidFill>
                  <a:srgbClr val="453A35"/>
                </a:solidFill>
              </a:rPr>
              <a:t>EVAAS </a:t>
            </a:r>
            <a:br>
              <a:rPr lang="en-US" sz="1600" dirty="0">
                <a:solidFill>
                  <a:srgbClr val="453A35"/>
                </a:solidFill>
              </a:rPr>
            </a:br>
            <a:r>
              <a:rPr lang="en-US" sz="1600" dirty="0">
                <a:solidFill>
                  <a:srgbClr val="453A35"/>
                </a:solidFill>
              </a:rPr>
              <a:t>Growth</a:t>
            </a:r>
          </a:p>
        </p:txBody>
      </p:sp>
      <p:sp>
        <p:nvSpPr>
          <p:cNvPr id="21" name="Rectangle 20"/>
          <p:cNvSpPr/>
          <p:nvPr/>
        </p:nvSpPr>
        <p:spPr>
          <a:xfrm>
            <a:off x="-76200" y="3460750"/>
            <a:ext cx="1725613" cy="952500"/>
          </a:xfrm>
          <a:prstGeom prst="rect">
            <a:avLst/>
          </a:prstGeom>
          <a:noFill/>
          <a:ln>
            <a:noFill/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000" b="1" dirty="0">
                <a:solidFill>
                  <a:srgbClr val="453A35"/>
                </a:solidFill>
              </a:rPr>
              <a:t>Teacher</a:t>
            </a:r>
            <a:r>
              <a:rPr lang="en-US" sz="1600" b="1" dirty="0">
                <a:solidFill>
                  <a:srgbClr val="453A35"/>
                </a:solidFill>
              </a:rPr>
              <a:t> </a:t>
            </a:r>
            <a:r>
              <a:rPr lang="en-US" sz="1600" dirty="0">
                <a:solidFill>
                  <a:srgbClr val="453A35"/>
                </a:solidFill>
              </a:rPr>
              <a:t>EVAAS </a:t>
            </a:r>
            <a:br>
              <a:rPr lang="en-US" sz="1600" dirty="0">
                <a:solidFill>
                  <a:srgbClr val="453A35"/>
                </a:solidFill>
              </a:rPr>
            </a:br>
            <a:r>
              <a:rPr lang="en-US" sz="1600" dirty="0">
                <a:solidFill>
                  <a:srgbClr val="453A35"/>
                </a:solidFill>
              </a:rPr>
              <a:t>Growth</a:t>
            </a:r>
          </a:p>
        </p:txBody>
      </p:sp>
      <p:sp>
        <p:nvSpPr>
          <p:cNvPr id="23" name="Left Bracket 22"/>
          <p:cNvSpPr/>
          <p:nvPr/>
        </p:nvSpPr>
        <p:spPr>
          <a:xfrm rot="16200000">
            <a:off x="2658269" y="1877219"/>
            <a:ext cx="322262" cy="5181600"/>
          </a:xfrm>
          <a:prstGeom prst="leftBracket">
            <a:avLst/>
          </a:prstGeom>
          <a:ln w="25400">
            <a:solidFill>
              <a:srgbClr val="6355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2000">
              <a:solidFill>
                <a:srgbClr val="453A35"/>
              </a:solidFill>
            </a:endParaRPr>
          </a:p>
        </p:txBody>
      </p:sp>
      <p:sp>
        <p:nvSpPr>
          <p:cNvPr id="29703" name="TextBox 25"/>
          <p:cNvSpPr txBox="1">
            <a:spLocks noChangeArrowheads="1"/>
          </p:cNvSpPr>
          <p:nvPr/>
        </p:nvSpPr>
        <p:spPr bwMode="auto">
          <a:xfrm>
            <a:off x="1447800" y="4629150"/>
            <a:ext cx="28765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smtClean="0">
                <a:solidFill>
                  <a:srgbClr val="453A35"/>
                </a:solidFill>
              </a:rPr>
              <a:t>Weighted Average</a:t>
            </a:r>
          </a:p>
        </p:txBody>
      </p:sp>
      <p:sp>
        <p:nvSpPr>
          <p:cNvPr id="28" name="Equal 27"/>
          <p:cNvSpPr/>
          <p:nvPr/>
        </p:nvSpPr>
        <p:spPr>
          <a:xfrm>
            <a:off x="5410200" y="3810000"/>
            <a:ext cx="290513" cy="309563"/>
          </a:xfrm>
          <a:prstGeom prst="mathEqual">
            <a:avLst>
              <a:gd name="adj1" fmla="val 13823"/>
              <a:gd name="adj2" fmla="val 16609"/>
            </a:avLst>
          </a:prstGeom>
          <a:ln>
            <a:solidFill>
              <a:srgbClr val="493D3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 sz="900" dirty="0">
              <a:solidFill>
                <a:srgbClr val="63554C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2693988" y="3487738"/>
            <a:ext cx="1725612" cy="952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>
                <a:solidFill>
                  <a:srgbClr val="63554C"/>
                </a:solidFill>
              </a:rPr>
              <a:t>Team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dirty="0">
                <a:solidFill>
                  <a:srgbClr val="63554C"/>
                </a:solidFill>
              </a:rPr>
              <a:t>EVAAS </a:t>
            </a:r>
            <a:br>
              <a:rPr lang="en-US" sz="1600" dirty="0">
                <a:solidFill>
                  <a:srgbClr val="63554C"/>
                </a:solidFill>
              </a:rPr>
            </a:br>
            <a:r>
              <a:rPr lang="en-US" sz="1600" dirty="0">
                <a:solidFill>
                  <a:srgbClr val="63554C"/>
                </a:solidFill>
              </a:rPr>
              <a:t>Growth (?)</a:t>
            </a:r>
          </a:p>
        </p:txBody>
      </p:sp>
      <p:sp>
        <p:nvSpPr>
          <p:cNvPr id="32" name="Rectangle 31"/>
          <p:cNvSpPr/>
          <p:nvPr/>
        </p:nvSpPr>
        <p:spPr bwMode="auto">
          <a:xfrm>
            <a:off x="5915025" y="3135313"/>
            <a:ext cx="3092450" cy="1658937"/>
          </a:xfrm>
          <a:prstGeom prst="rect">
            <a:avLst/>
          </a:prstGeom>
          <a:solidFill>
            <a:srgbClr val="73B632"/>
          </a:solidFill>
          <a:ln w="25400" cap="flat" cmpd="sng" algn="ctr">
            <a:solidFill>
              <a:srgbClr val="453A35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>
                <a:solidFill>
                  <a:srgbClr val="FFFFFF"/>
                </a:solidFill>
              </a:rPr>
              <a:t>Yearly Rating</a:t>
            </a:r>
          </a:p>
          <a:p>
            <a:pPr marL="230188" indent="-230188" eaLnBrk="0" fontAlgn="base" hangingPunct="0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en-US" sz="1600" dirty="0">
                <a:solidFill>
                  <a:srgbClr val="FFFFFF"/>
                </a:solidFill>
              </a:rPr>
              <a:t>Does not </a:t>
            </a:r>
            <a:br>
              <a:rPr lang="en-US" sz="1600" dirty="0">
                <a:solidFill>
                  <a:srgbClr val="FFFFFF"/>
                </a:solidFill>
              </a:rPr>
            </a:br>
            <a:r>
              <a:rPr lang="en-US" sz="1600" dirty="0">
                <a:solidFill>
                  <a:srgbClr val="FFFFFF"/>
                </a:solidFill>
              </a:rPr>
              <a:t>Expected Growth</a:t>
            </a:r>
          </a:p>
          <a:p>
            <a:pPr marL="230188" indent="-230188" eaLnBrk="0" fontAlgn="base" hangingPunct="0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en-US" sz="1600" dirty="0">
                <a:solidFill>
                  <a:srgbClr val="FFFFFF"/>
                </a:solidFill>
              </a:rPr>
              <a:t>Meets Expected Growth</a:t>
            </a:r>
          </a:p>
          <a:p>
            <a:pPr marL="230188" indent="-230188" eaLnBrk="0" fontAlgn="base" hangingPunct="0">
              <a:spcBef>
                <a:spcPts val="600"/>
              </a:spcBef>
              <a:spcAft>
                <a:spcPct val="0"/>
              </a:spcAft>
              <a:buFont typeface="Arial" pitchFamily="34" charset="0"/>
              <a:buChar char="•"/>
              <a:defRPr/>
            </a:pPr>
            <a:r>
              <a:rPr lang="en-US" sz="1600" dirty="0">
                <a:solidFill>
                  <a:srgbClr val="FFFFFF"/>
                </a:solidFill>
              </a:rPr>
              <a:t>Exceeds Expected Growth</a:t>
            </a:r>
          </a:p>
        </p:txBody>
      </p:sp>
      <p:sp>
        <p:nvSpPr>
          <p:cNvPr id="29707" name="TextBox 32"/>
          <p:cNvSpPr txBox="1">
            <a:spLocks noChangeArrowheads="1"/>
          </p:cNvSpPr>
          <p:nvPr/>
        </p:nvSpPr>
        <p:spPr bwMode="auto">
          <a:xfrm>
            <a:off x="8153400" y="2895600"/>
            <a:ext cx="1066800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600" b="1" smtClean="0">
                <a:solidFill>
                  <a:srgbClr val="453A35"/>
                </a:solidFill>
              </a:rPr>
              <a:t>6</a:t>
            </a:r>
          </a:p>
        </p:txBody>
      </p:sp>
      <p:sp>
        <p:nvSpPr>
          <p:cNvPr id="34" name="Rectangle 33"/>
          <p:cNvSpPr/>
          <p:nvPr/>
        </p:nvSpPr>
        <p:spPr>
          <a:xfrm>
            <a:off x="3810000" y="3519488"/>
            <a:ext cx="1725613" cy="9525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b="1" dirty="0">
                <a:solidFill>
                  <a:srgbClr val="63554C"/>
                </a:solidFill>
              </a:rPr>
              <a:t>Student Surveys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600" dirty="0">
                <a:solidFill>
                  <a:srgbClr val="63554C"/>
                </a:solidFill>
              </a:rPr>
              <a:t>(?)</a:t>
            </a:r>
          </a:p>
        </p:txBody>
      </p:sp>
      <p:sp>
        <p:nvSpPr>
          <p:cNvPr id="29709" name="Content Placeholder 1"/>
          <p:cNvSpPr txBox="1">
            <a:spLocks/>
          </p:cNvSpPr>
          <p:nvPr/>
        </p:nvSpPr>
        <p:spPr bwMode="auto">
          <a:xfrm>
            <a:off x="277813" y="1495425"/>
            <a:ext cx="8151812" cy="1169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fontAlgn="base">
              <a:spcBef>
                <a:spcPts val="1000"/>
              </a:spcBef>
              <a:spcAft>
                <a:spcPct val="0"/>
              </a:spcAft>
            </a:pPr>
            <a:r>
              <a:rPr lang="en-US" i="1" dirty="0" smtClean="0">
                <a:solidFill>
                  <a:srgbClr val="63554C"/>
                </a:solidFill>
                <a:cs typeface="Arial" pitchFamily="34" charset="0"/>
              </a:rPr>
              <a:t>The first year that Standard Six “counts” for a teacher is 2012 – 2013 (if the growth data is specific to the teacher and the students)</a:t>
            </a:r>
            <a:endParaRPr lang="en-US" sz="1800" i="1" dirty="0" smtClean="0">
              <a:solidFill>
                <a:srgbClr val="63554C"/>
              </a:solidFill>
              <a:cs typeface="Arial" pitchFamily="34" charset="0"/>
            </a:endParaRPr>
          </a:p>
        </p:txBody>
      </p:sp>
      <p:sp>
        <p:nvSpPr>
          <p:cNvPr id="37" name="Content Placeholder 1"/>
          <p:cNvSpPr txBox="1">
            <a:spLocks/>
          </p:cNvSpPr>
          <p:nvPr/>
        </p:nvSpPr>
        <p:spPr bwMode="auto">
          <a:xfrm>
            <a:off x="2476500" y="2924175"/>
            <a:ext cx="3422650" cy="704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fontAlgn="base">
              <a:spcBef>
                <a:spcPts val="1000"/>
              </a:spcBef>
              <a:spcAft>
                <a:spcPct val="0"/>
              </a:spcAft>
            </a:pPr>
            <a:r>
              <a:rPr lang="en-US" sz="1800" i="1" smtClean="0">
                <a:solidFill>
                  <a:srgbClr val="63554C"/>
                </a:solidFill>
                <a:cs typeface="Arial" pitchFamily="34" charset="0"/>
              </a:rPr>
              <a:t>Possible additional </a:t>
            </a:r>
            <a:br>
              <a:rPr lang="en-US" sz="1800" i="1" smtClean="0">
                <a:solidFill>
                  <a:srgbClr val="63554C"/>
                </a:solidFill>
                <a:cs typeface="Arial" pitchFamily="34" charset="0"/>
              </a:rPr>
            </a:br>
            <a:r>
              <a:rPr lang="en-US" sz="1800" i="1" smtClean="0">
                <a:solidFill>
                  <a:srgbClr val="63554C"/>
                </a:solidFill>
                <a:cs typeface="Arial" pitchFamily="34" charset="0"/>
              </a:rPr>
              <a:t>elements</a:t>
            </a:r>
            <a:endParaRPr lang="en-US" sz="1400" i="1" smtClean="0">
              <a:solidFill>
                <a:srgbClr val="63554C"/>
              </a:solidFill>
              <a:cs typeface="Arial" pitchFamily="34" charset="0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006725" y="3498850"/>
            <a:ext cx="2208213" cy="973138"/>
          </a:xfrm>
          <a:prstGeom prst="rect">
            <a:avLst/>
          </a:prstGeom>
          <a:noFill/>
          <a:ln w="9525" algn="ctr">
            <a:solidFill>
              <a:srgbClr val="63554C"/>
            </a:solidFill>
            <a:prstDash val="sys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</a:endParaRPr>
          </a:p>
        </p:txBody>
      </p:sp>
      <p:sp>
        <p:nvSpPr>
          <p:cNvPr id="29712" name="Slide Number Placeholder 2"/>
          <p:cNvSpPr txBox="1">
            <a:spLocks/>
          </p:cNvSpPr>
          <p:nvPr/>
        </p:nvSpPr>
        <p:spPr bwMode="auto">
          <a:xfrm>
            <a:off x="6992938" y="6475413"/>
            <a:ext cx="1905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798AC727-C319-4A5E-8A5D-CB4C169C94FE}" type="datetime1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10/26/2012</a:t>
            </a:fld>
            <a:r>
              <a:rPr lang="en-US" sz="1200" smtClean="0">
                <a:solidFill>
                  <a:srgbClr val="000000"/>
                </a:solidFill>
              </a:rPr>
              <a:t>  •  page </a:t>
            </a:r>
            <a:fld id="{8C474CFB-AE6B-4F49-B231-E78A12FD7CAA}" type="slidenum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 sz="12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85185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4" grpId="0"/>
      <p:bldP spid="37" grpId="0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extBox 11"/>
          <p:cNvSpPr txBox="1">
            <a:spLocks noChangeArrowheads="1"/>
          </p:cNvSpPr>
          <p:nvPr/>
        </p:nvSpPr>
        <p:spPr bwMode="auto">
          <a:xfrm>
            <a:off x="-381000" y="1600200"/>
            <a:ext cx="44577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smtClean="0">
                <a:solidFill>
                  <a:srgbClr val="FFFFFF"/>
                </a:solidFill>
              </a:rPr>
              <a:t>What do we </a:t>
            </a:r>
            <a:r>
              <a:rPr lang="en-US" sz="3200" b="1" u="sng" smtClean="0">
                <a:solidFill>
                  <a:srgbClr val="FFFFFF"/>
                </a:solidFill>
              </a:rPr>
              <a:t>need</a:t>
            </a:r>
            <a:r>
              <a:rPr lang="en-US" sz="3200" b="1" smtClean="0">
                <a:solidFill>
                  <a:srgbClr val="FFFFFF"/>
                </a:solidFill>
              </a:rPr>
              <a:t>?</a:t>
            </a:r>
          </a:p>
        </p:txBody>
      </p:sp>
      <p:sp>
        <p:nvSpPr>
          <p:cNvPr id="19459" name="Content Placeholder 1"/>
          <p:cNvSpPr txBox="1">
            <a:spLocks/>
          </p:cNvSpPr>
          <p:nvPr/>
        </p:nvSpPr>
        <p:spPr bwMode="auto">
          <a:xfrm>
            <a:off x="333375" y="1600200"/>
            <a:ext cx="8429625" cy="139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fontAlgn="base">
              <a:spcBef>
                <a:spcPts val="1000"/>
              </a:spcBef>
              <a:spcAft>
                <a:spcPct val="0"/>
              </a:spcAft>
              <a:buFontTx/>
              <a:buChar char="•"/>
            </a:pPr>
            <a:r>
              <a:rPr lang="en-US" sz="3200" dirty="0" smtClean="0">
                <a:solidFill>
                  <a:srgbClr val="63554C"/>
                </a:solidFill>
                <a:cs typeface="Arial" pitchFamily="34" charset="0"/>
              </a:rPr>
              <a:t>Setting the Context</a:t>
            </a:r>
          </a:p>
          <a:p>
            <a:pPr fontAlgn="base">
              <a:spcBef>
                <a:spcPts val="1000"/>
              </a:spcBef>
              <a:spcAft>
                <a:spcPct val="0"/>
              </a:spcAft>
              <a:buFontTx/>
              <a:buChar char="•"/>
            </a:pPr>
            <a:r>
              <a:rPr lang="en-US" sz="3200" dirty="0" smtClean="0">
                <a:solidFill>
                  <a:srgbClr val="63554C"/>
                </a:solidFill>
                <a:cs typeface="Arial" pitchFamily="34" charset="0"/>
              </a:rPr>
              <a:t>Educator Effectiveness Policies</a:t>
            </a:r>
          </a:p>
          <a:p>
            <a:pPr fontAlgn="base">
              <a:spcBef>
                <a:spcPts val="1000"/>
              </a:spcBef>
              <a:spcAft>
                <a:spcPct val="0"/>
              </a:spcAft>
              <a:buFontTx/>
              <a:buChar char="•"/>
            </a:pPr>
            <a:r>
              <a:rPr lang="en-US" sz="3200" dirty="0" smtClean="0">
                <a:solidFill>
                  <a:srgbClr val="63554C"/>
                </a:solidFill>
                <a:cs typeface="Arial" pitchFamily="34" charset="0"/>
              </a:rPr>
              <a:t>Common Exams</a:t>
            </a:r>
          </a:p>
          <a:p>
            <a:pPr fontAlgn="base">
              <a:spcBef>
                <a:spcPts val="1000"/>
              </a:spcBef>
              <a:spcAft>
                <a:spcPct val="0"/>
              </a:spcAft>
              <a:buFontTx/>
              <a:buChar char="•"/>
            </a:pPr>
            <a:r>
              <a:rPr lang="en-US" sz="3200" dirty="0" smtClean="0">
                <a:solidFill>
                  <a:srgbClr val="63554C"/>
                </a:solidFill>
                <a:cs typeface="Arial" pitchFamily="34" charset="0"/>
              </a:rPr>
              <a:t>Review of Resources</a:t>
            </a:r>
          </a:p>
          <a:p>
            <a:pPr fontAlgn="base">
              <a:spcBef>
                <a:spcPts val="1000"/>
              </a:spcBef>
              <a:spcAft>
                <a:spcPct val="0"/>
              </a:spcAft>
              <a:buFontTx/>
              <a:buChar char="•"/>
            </a:pPr>
            <a:r>
              <a:rPr lang="en-US" sz="3200" dirty="0" smtClean="0">
                <a:solidFill>
                  <a:srgbClr val="63554C"/>
                </a:solidFill>
                <a:cs typeface="Arial" pitchFamily="34" charset="0"/>
              </a:rPr>
              <a:t>Planning to Share with Colleagues</a:t>
            </a:r>
          </a:p>
          <a:p>
            <a:pPr fontAlgn="base">
              <a:spcBef>
                <a:spcPts val="1000"/>
              </a:spcBef>
              <a:spcAft>
                <a:spcPct val="0"/>
              </a:spcAft>
            </a:pPr>
            <a:endParaRPr lang="en-US" sz="3200" dirty="0" smtClean="0">
              <a:solidFill>
                <a:srgbClr val="63554C"/>
              </a:solidFill>
              <a:cs typeface="Arial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228600" y="304800"/>
            <a:ext cx="8534400" cy="10668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+mj-lt"/>
                <a:ea typeface="+mj-ea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9pPr>
          </a:lstStyle>
          <a:p>
            <a:pPr>
              <a:defRPr/>
            </a:pPr>
            <a:r>
              <a:rPr lang="en-US" dirty="0" smtClean="0"/>
              <a:t>Agenda</a:t>
            </a:r>
            <a:endParaRPr lang="en-US" sz="3200" dirty="0" smtClean="0"/>
          </a:p>
        </p:txBody>
      </p:sp>
      <p:sp>
        <p:nvSpPr>
          <p:cNvPr id="19463" name="Slide Number Placeholder 2"/>
          <p:cNvSpPr txBox="1">
            <a:spLocks/>
          </p:cNvSpPr>
          <p:nvPr/>
        </p:nvSpPr>
        <p:spPr bwMode="auto">
          <a:xfrm>
            <a:off x="6992938" y="6475413"/>
            <a:ext cx="1905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115C992-A1A8-4CBA-B600-CB7103012619}" type="datetime1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10/26/2012</a:t>
            </a:fld>
            <a:r>
              <a:rPr lang="en-US" sz="1200" smtClean="0">
                <a:solidFill>
                  <a:srgbClr val="000000"/>
                </a:solidFill>
              </a:rPr>
              <a:t>  •  page </a:t>
            </a:r>
            <a:fld id="{866081BD-767F-43D8-8748-18BB58270E71}" type="slidenum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 sz="12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7167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Content Placeholder 4"/>
          <p:cNvSpPr txBox="1">
            <a:spLocks/>
          </p:cNvSpPr>
          <p:nvPr/>
        </p:nvSpPr>
        <p:spPr bwMode="auto">
          <a:xfrm>
            <a:off x="0" y="3352800"/>
            <a:ext cx="9144000" cy="3505200"/>
          </a:xfrm>
          <a:prstGeom prst="rect">
            <a:avLst/>
          </a:prstGeom>
          <a:solidFill>
            <a:srgbClr val="453A3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fontAlgn="base">
              <a:lnSpc>
                <a:spcPct val="80000"/>
              </a:lnSpc>
              <a:spcBef>
                <a:spcPct val="60000"/>
              </a:spcBef>
              <a:spcAft>
                <a:spcPct val="0"/>
              </a:spcAft>
              <a:buClr>
                <a:srgbClr val="463D35"/>
              </a:buClr>
            </a:pPr>
            <a:endParaRPr lang="en-US" sz="4000" smtClean="0">
              <a:solidFill>
                <a:srgbClr val="63554C"/>
              </a:solidFill>
              <a:cs typeface="Arial" pitchFamily="34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228600" y="304800"/>
            <a:ext cx="8534400" cy="10668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+mj-lt"/>
                <a:ea typeface="+mj-ea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9pPr>
          </a:lstStyle>
          <a:p>
            <a:pPr>
              <a:defRPr/>
            </a:pPr>
            <a:r>
              <a:rPr lang="en-US" dirty="0" smtClean="0"/>
              <a:t>Ratings</a:t>
            </a:r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047875" y="1595438"/>
            <a:ext cx="4808538" cy="771525"/>
            <a:chOff x="-481390" y="2136775"/>
            <a:chExt cx="9625390" cy="1481139"/>
          </a:xfrm>
        </p:grpSpPr>
        <p:sp>
          <p:nvSpPr>
            <p:cNvPr id="31771" name="Rectangle 1"/>
            <p:cNvSpPr>
              <a:spLocks noChangeArrowheads="1"/>
            </p:cNvSpPr>
            <p:nvPr/>
          </p:nvSpPr>
          <p:spPr bwMode="auto">
            <a:xfrm>
              <a:off x="33339" y="2136775"/>
              <a:ext cx="1511300" cy="1481139"/>
            </a:xfrm>
            <a:prstGeom prst="rect">
              <a:avLst/>
            </a:prstGeom>
            <a:solidFill>
              <a:srgbClr val="63554C"/>
            </a:solidFill>
            <a:ln w="25400" algn="ctr">
              <a:solidFill>
                <a:srgbClr val="453A35"/>
              </a:solidFill>
              <a:round/>
              <a:headEnd/>
              <a:tailEnd/>
            </a:ln>
          </p:spPr>
          <p:txBody>
            <a:bodyPr anchor="b"/>
            <a:lstStyle/>
            <a:p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4800" b="1" smtClean="0">
                  <a:solidFill>
                    <a:srgbClr val="453A35"/>
                  </a:solidFill>
                </a:rPr>
                <a:t>1</a:t>
              </a:r>
              <a:endParaRPr lang="en-US" sz="4400" b="1" smtClean="0">
                <a:solidFill>
                  <a:srgbClr val="453A35"/>
                </a:solidFill>
              </a:endParaRPr>
            </a:p>
          </p:txBody>
        </p:sp>
        <p:sp>
          <p:nvSpPr>
            <p:cNvPr id="31772" name="Rectangle 4"/>
            <p:cNvSpPr>
              <a:spLocks noChangeArrowheads="1"/>
            </p:cNvSpPr>
            <p:nvPr/>
          </p:nvSpPr>
          <p:spPr bwMode="auto">
            <a:xfrm>
              <a:off x="7589838" y="2136775"/>
              <a:ext cx="1511300" cy="1481138"/>
            </a:xfrm>
            <a:prstGeom prst="rect">
              <a:avLst/>
            </a:prstGeom>
            <a:solidFill>
              <a:srgbClr val="73B632"/>
            </a:solidFill>
            <a:ln w="25400" algn="ctr">
              <a:solidFill>
                <a:srgbClr val="453A35"/>
              </a:solidFill>
              <a:round/>
              <a:headEnd/>
              <a:tailEnd/>
            </a:ln>
          </p:spPr>
          <p:txBody>
            <a:bodyPr anchor="b"/>
            <a:lstStyle/>
            <a:p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4800" b="1" smtClean="0">
                  <a:solidFill>
                    <a:srgbClr val="453A35"/>
                  </a:solidFill>
                </a:rPr>
                <a:t>6</a:t>
              </a:r>
            </a:p>
          </p:txBody>
        </p:sp>
        <p:sp>
          <p:nvSpPr>
            <p:cNvPr id="31773" name="Rectangle 5"/>
            <p:cNvSpPr>
              <a:spLocks noChangeArrowheads="1"/>
            </p:cNvSpPr>
            <p:nvPr/>
          </p:nvSpPr>
          <p:spPr bwMode="auto">
            <a:xfrm>
              <a:off x="6078538" y="2136775"/>
              <a:ext cx="1511300" cy="1481138"/>
            </a:xfrm>
            <a:prstGeom prst="rect">
              <a:avLst/>
            </a:prstGeom>
            <a:solidFill>
              <a:srgbClr val="63554C"/>
            </a:solidFill>
            <a:ln w="25400" algn="ctr">
              <a:solidFill>
                <a:srgbClr val="453A35"/>
              </a:solidFill>
              <a:round/>
              <a:headEnd/>
              <a:tailEnd/>
            </a:ln>
          </p:spPr>
          <p:txBody>
            <a:bodyPr anchor="b"/>
            <a:lstStyle/>
            <a:p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4800" b="1" smtClean="0">
                  <a:solidFill>
                    <a:srgbClr val="453A35"/>
                  </a:solidFill>
                </a:rPr>
                <a:t>5</a:t>
              </a:r>
            </a:p>
          </p:txBody>
        </p:sp>
        <p:sp>
          <p:nvSpPr>
            <p:cNvPr id="31774" name="Rectangle 6"/>
            <p:cNvSpPr>
              <a:spLocks noChangeArrowheads="1"/>
            </p:cNvSpPr>
            <p:nvPr/>
          </p:nvSpPr>
          <p:spPr bwMode="auto">
            <a:xfrm>
              <a:off x="4567238" y="2136775"/>
              <a:ext cx="1511300" cy="1481138"/>
            </a:xfrm>
            <a:prstGeom prst="rect">
              <a:avLst/>
            </a:prstGeom>
            <a:solidFill>
              <a:srgbClr val="63554C"/>
            </a:solidFill>
            <a:ln w="25400" algn="ctr">
              <a:solidFill>
                <a:srgbClr val="453A35"/>
              </a:solidFill>
              <a:round/>
              <a:headEnd/>
              <a:tailEnd/>
            </a:ln>
          </p:spPr>
          <p:txBody>
            <a:bodyPr anchor="b"/>
            <a:lstStyle/>
            <a:p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4800" b="1" smtClean="0">
                  <a:solidFill>
                    <a:srgbClr val="453A35"/>
                  </a:solidFill>
                </a:rPr>
                <a:t>4</a:t>
              </a:r>
            </a:p>
          </p:txBody>
        </p:sp>
        <p:sp>
          <p:nvSpPr>
            <p:cNvPr id="31775" name="Rectangle 7"/>
            <p:cNvSpPr>
              <a:spLocks noChangeArrowheads="1"/>
            </p:cNvSpPr>
            <p:nvPr/>
          </p:nvSpPr>
          <p:spPr bwMode="auto">
            <a:xfrm>
              <a:off x="3055938" y="2136775"/>
              <a:ext cx="1511300" cy="1481138"/>
            </a:xfrm>
            <a:prstGeom prst="rect">
              <a:avLst/>
            </a:prstGeom>
            <a:solidFill>
              <a:srgbClr val="63554C"/>
            </a:solidFill>
            <a:ln w="25400" algn="ctr">
              <a:solidFill>
                <a:srgbClr val="453A35"/>
              </a:solidFill>
              <a:round/>
              <a:headEnd/>
              <a:tailEnd/>
            </a:ln>
          </p:spPr>
          <p:txBody>
            <a:bodyPr anchor="b"/>
            <a:lstStyle/>
            <a:p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4800" b="1" smtClean="0">
                  <a:solidFill>
                    <a:srgbClr val="453A35"/>
                  </a:solidFill>
                </a:rPr>
                <a:t>3</a:t>
              </a:r>
            </a:p>
          </p:txBody>
        </p:sp>
        <p:sp>
          <p:nvSpPr>
            <p:cNvPr id="31776" name="Rectangle 8"/>
            <p:cNvSpPr>
              <a:spLocks noChangeArrowheads="1"/>
            </p:cNvSpPr>
            <p:nvPr/>
          </p:nvSpPr>
          <p:spPr bwMode="auto">
            <a:xfrm>
              <a:off x="1544638" y="2136775"/>
              <a:ext cx="1511300" cy="1481138"/>
            </a:xfrm>
            <a:prstGeom prst="rect">
              <a:avLst/>
            </a:prstGeom>
            <a:solidFill>
              <a:srgbClr val="63554C"/>
            </a:solidFill>
            <a:ln w="25400" algn="ctr">
              <a:solidFill>
                <a:srgbClr val="453A35"/>
              </a:solidFill>
              <a:round/>
              <a:headEnd/>
              <a:tailEnd/>
            </a:ln>
          </p:spPr>
          <p:txBody>
            <a:bodyPr anchor="b"/>
            <a:lstStyle/>
            <a:p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4800" b="1" smtClean="0">
                  <a:solidFill>
                    <a:srgbClr val="453A35"/>
                  </a:solidFill>
                </a:rPr>
                <a:t>2</a:t>
              </a:r>
              <a:endParaRPr lang="en-US" sz="2800" smtClean="0">
                <a:solidFill>
                  <a:srgbClr val="453A35"/>
                </a:solidFill>
              </a:endParaRPr>
            </a:p>
          </p:txBody>
        </p:sp>
        <p:sp>
          <p:nvSpPr>
            <p:cNvPr id="31777" name="TextBox 1"/>
            <p:cNvSpPr txBox="1">
              <a:spLocks noChangeArrowheads="1"/>
            </p:cNvSpPr>
            <p:nvPr/>
          </p:nvSpPr>
          <p:spPr bwMode="auto">
            <a:xfrm>
              <a:off x="-481390" y="2525713"/>
              <a:ext cx="2022856" cy="650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800" b="1" smtClean="0">
                  <a:solidFill>
                    <a:srgbClr val="FFFFFF"/>
                  </a:solidFill>
                </a:rPr>
                <a:t>Demonstrate Leadership</a:t>
              </a:r>
            </a:p>
          </p:txBody>
        </p:sp>
        <p:sp>
          <p:nvSpPr>
            <p:cNvPr id="31778" name="TextBox 17"/>
            <p:cNvSpPr txBox="1">
              <a:spLocks noChangeArrowheads="1"/>
            </p:cNvSpPr>
            <p:nvPr/>
          </p:nvSpPr>
          <p:spPr bwMode="auto">
            <a:xfrm>
              <a:off x="1014412" y="2509839"/>
              <a:ext cx="2043111" cy="650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800" b="1" smtClean="0">
                  <a:solidFill>
                    <a:srgbClr val="FFFFFF"/>
                  </a:solidFill>
                </a:rPr>
                <a:t>Establish  Environment</a:t>
              </a:r>
            </a:p>
          </p:txBody>
        </p:sp>
        <p:sp>
          <p:nvSpPr>
            <p:cNvPr id="31779" name="TextBox 19"/>
            <p:cNvSpPr txBox="1">
              <a:spLocks noChangeArrowheads="1"/>
            </p:cNvSpPr>
            <p:nvPr/>
          </p:nvSpPr>
          <p:spPr bwMode="auto">
            <a:xfrm>
              <a:off x="2503489" y="2509839"/>
              <a:ext cx="2043111" cy="650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800" b="1" smtClean="0">
                  <a:solidFill>
                    <a:srgbClr val="FFFFFF"/>
                  </a:solidFill>
                </a:rPr>
                <a:t>Know</a:t>
              </a:r>
              <a:br>
                <a:rPr lang="en-US" sz="800" b="1" smtClean="0">
                  <a:solidFill>
                    <a:srgbClr val="FFFFFF"/>
                  </a:solidFill>
                </a:rPr>
              </a:br>
              <a:r>
                <a:rPr lang="en-US" sz="800" b="1" smtClean="0">
                  <a:solidFill>
                    <a:srgbClr val="FFFFFF"/>
                  </a:solidFill>
                </a:rPr>
                <a:t>Content</a:t>
              </a:r>
            </a:p>
          </p:txBody>
        </p:sp>
        <p:sp>
          <p:nvSpPr>
            <p:cNvPr id="31780" name="TextBox 20"/>
            <p:cNvSpPr txBox="1">
              <a:spLocks noChangeArrowheads="1"/>
            </p:cNvSpPr>
            <p:nvPr/>
          </p:nvSpPr>
          <p:spPr bwMode="auto">
            <a:xfrm>
              <a:off x="4035424" y="2509839"/>
              <a:ext cx="2043113" cy="650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800" b="1" smtClean="0">
                  <a:solidFill>
                    <a:srgbClr val="FFFFFF"/>
                  </a:solidFill>
                </a:rPr>
                <a:t>Facilitate </a:t>
              </a:r>
              <a:br>
                <a:rPr lang="en-US" sz="800" b="1" smtClean="0">
                  <a:solidFill>
                    <a:srgbClr val="FFFFFF"/>
                  </a:solidFill>
                </a:rPr>
              </a:br>
              <a:r>
                <a:rPr lang="en-US" sz="800" b="1" smtClean="0">
                  <a:solidFill>
                    <a:srgbClr val="FFFFFF"/>
                  </a:solidFill>
                </a:rPr>
                <a:t>Learning</a:t>
              </a:r>
            </a:p>
          </p:txBody>
        </p:sp>
        <p:sp>
          <p:nvSpPr>
            <p:cNvPr id="31781" name="TextBox 21"/>
            <p:cNvSpPr txBox="1">
              <a:spLocks noChangeArrowheads="1"/>
            </p:cNvSpPr>
            <p:nvPr/>
          </p:nvSpPr>
          <p:spPr bwMode="auto">
            <a:xfrm>
              <a:off x="5546724" y="2525713"/>
              <a:ext cx="2043113" cy="650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800" b="1" smtClean="0">
                  <a:solidFill>
                    <a:srgbClr val="FFFFFF"/>
                  </a:solidFill>
                </a:rPr>
                <a:t>Reflect on </a:t>
              </a:r>
              <a:br>
                <a:rPr lang="en-US" sz="800" b="1" smtClean="0">
                  <a:solidFill>
                    <a:srgbClr val="FFFFFF"/>
                  </a:solidFill>
                </a:rPr>
              </a:br>
              <a:r>
                <a:rPr lang="en-US" sz="800" b="1" smtClean="0">
                  <a:solidFill>
                    <a:srgbClr val="FFFFFF"/>
                  </a:solidFill>
                </a:rPr>
                <a:t>Practice</a:t>
              </a:r>
            </a:p>
          </p:txBody>
        </p:sp>
        <p:sp>
          <p:nvSpPr>
            <p:cNvPr id="31782" name="TextBox 22"/>
            <p:cNvSpPr txBox="1">
              <a:spLocks noChangeArrowheads="1"/>
            </p:cNvSpPr>
            <p:nvPr/>
          </p:nvSpPr>
          <p:spPr bwMode="auto">
            <a:xfrm>
              <a:off x="7100889" y="2446337"/>
              <a:ext cx="2043111" cy="8871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800" b="1" smtClean="0">
                  <a:solidFill>
                    <a:srgbClr val="FFFFFF"/>
                  </a:solidFill>
                </a:rPr>
                <a:t>Contribute </a:t>
              </a:r>
              <a:br>
                <a:rPr lang="en-US" sz="800" b="1" smtClean="0">
                  <a:solidFill>
                    <a:srgbClr val="FFFFFF"/>
                  </a:solidFill>
                </a:rPr>
              </a:br>
              <a:r>
                <a:rPr lang="en-US" sz="800" b="1" smtClean="0">
                  <a:solidFill>
                    <a:srgbClr val="FFFFFF"/>
                  </a:solidFill>
                </a:rPr>
                <a:t>to Academic </a:t>
              </a:r>
              <a:br>
                <a:rPr lang="en-US" sz="800" b="1" smtClean="0">
                  <a:solidFill>
                    <a:srgbClr val="FFFFFF"/>
                  </a:solidFill>
                </a:rPr>
              </a:br>
              <a:r>
                <a:rPr lang="en-US" sz="800" b="1" smtClean="0">
                  <a:solidFill>
                    <a:srgbClr val="FFFFFF"/>
                  </a:solidFill>
                </a:rPr>
                <a:t>Success</a:t>
              </a:r>
            </a:p>
          </p:txBody>
        </p:sp>
      </p:grpSp>
      <p:grpSp>
        <p:nvGrpSpPr>
          <p:cNvPr id="3" name="Group 4"/>
          <p:cNvGrpSpPr>
            <a:grpSpLocks noChangeAspect="1"/>
          </p:cNvGrpSpPr>
          <p:nvPr/>
        </p:nvGrpSpPr>
        <p:grpSpPr bwMode="auto">
          <a:xfrm>
            <a:off x="2047875" y="2490788"/>
            <a:ext cx="5876925" cy="709612"/>
            <a:chOff x="-390525" y="4437063"/>
            <a:chExt cx="9515475" cy="1147762"/>
          </a:xfrm>
        </p:grpSpPr>
        <p:sp>
          <p:nvSpPr>
            <p:cNvPr id="31755" name="Rectangle 1"/>
            <p:cNvSpPr>
              <a:spLocks noChangeArrowheads="1"/>
            </p:cNvSpPr>
            <p:nvPr/>
          </p:nvSpPr>
          <p:spPr bwMode="auto">
            <a:xfrm>
              <a:off x="38100" y="4438650"/>
              <a:ext cx="1143000" cy="1146175"/>
            </a:xfrm>
            <a:prstGeom prst="rect">
              <a:avLst/>
            </a:prstGeom>
            <a:solidFill>
              <a:srgbClr val="63554C"/>
            </a:solidFill>
            <a:ln w="25400" algn="ctr">
              <a:solidFill>
                <a:srgbClr val="453A35"/>
              </a:solidFill>
              <a:round/>
              <a:headEnd/>
              <a:tailEnd/>
            </a:ln>
          </p:spPr>
          <p:txBody>
            <a:bodyPr anchor="b"/>
            <a:lstStyle/>
            <a:p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4000" b="1" smtClean="0">
                  <a:solidFill>
                    <a:srgbClr val="453A35"/>
                  </a:solidFill>
                </a:rPr>
                <a:t>1</a:t>
              </a:r>
              <a:endParaRPr lang="en-US" sz="3600" b="1" smtClean="0">
                <a:solidFill>
                  <a:srgbClr val="453A35"/>
                </a:solidFill>
              </a:endParaRPr>
            </a:p>
          </p:txBody>
        </p:sp>
        <p:sp>
          <p:nvSpPr>
            <p:cNvPr id="31756" name="Rectangle 4"/>
            <p:cNvSpPr>
              <a:spLocks noChangeArrowheads="1"/>
            </p:cNvSpPr>
            <p:nvPr/>
          </p:nvSpPr>
          <p:spPr bwMode="auto">
            <a:xfrm>
              <a:off x="5699125" y="4438650"/>
              <a:ext cx="1143000" cy="1146175"/>
            </a:xfrm>
            <a:prstGeom prst="rect">
              <a:avLst/>
            </a:prstGeom>
            <a:solidFill>
              <a:srgbClr val="63554C"/>
            </a:solidFill>
            <a:ln w="25400" algn="ctr">
              <a:solidFill>
                <a:srgbClr val="453A35"/>
              </a:solidFill>
              <a:round/>
              <a:headEnd/>
              <a:tailEnd/>
            </a:ln>
          </p:spPr>
          <p:txBody>
            <a:bodyPr anchor="b"/>
            <a:lstStyle/>
            <a:p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4000" b="1" smtClean="0">
                  <a:solidFill>
                    <a:srgbClr val="453A35"/>
                  </a:solidFill>
                </a:rPr>
                <a:t>6</a:t>
              </a:r>
            </a:p>
          </p:txBody>
        </p:sp>
        <p:sp>
          <p:nvSpPr>
            <p:cNvPr id="31757" name="Rectangle 5"/>
            <p:cNvSpPr>
              <a:spLocks noChangeArrowheads="1"/>
            </p:cNvSpPr>
            <p:nvPr/>
          </p:nvSpPr>
          <p:spPr bwMode="auto">
            <a:xfrm>
              <a:off x="4565650" y="4438650"/>
              <a:ext cx="1143000" cy="1146175"/>
            </a:xfrm>
            <a:prstGeom prst="rect">
              <a:avLst/>
            </a:prstGeom>
            <a:solidFill>
              <a:srgbClr val="63554C"/>
            </a:solidFill>
            <a:ln w="25400" algn="ctr">
              <a:solidFill>
                <a:srgbClr val="453A35"/>
              </a:solidFill>
              <a:round/>
              <a:headEnd/>
              <a:tailEnd/>
            </a:ln>
          </p:spPr>
          <p:txBody>
            <a:bodyPr anchor="b"/>
            <a:lstStyle/>
            <a:p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4000" b="1" smtClean="0">
                  <a:solidFill>
                    <a:srgbClr val="453A35"/>
                  </a:solidFill>
                </a:rPr>
                <a:t>5</a:t>
              </a:r>
            </a:p>
          </p:txBody>
        </p:sp>
        <p:sp>
          <p:nvSpPr>
            <p:cNvPr id="31758" name="Rectangle 6"/>
            <p:cNvSpPr>
              <a:spLocks noChangeArrowheads="1"/>
            </p:cNvSpPr>
            <p:nvPr/>
          </p:nvSpPr>
          <p:spPr bwMode="auto">
            <a:xfrm>
              <a:off x="3433763" y="4438650"/>
              <a:ext cx="1143000" cy="1146175"/>
            </a:xfrm>
            <a:prstGeom prst="rect">
              <a:avLst/>
            </a:prstGeom>
            <a:solidFill>
              <a:srgbClr val="63554C"/>
            </a:solidFill>
            <a:ln w="25400" algn="ctr">
              <a:solidFill>
                <a:srgbClr val="453A35"/>
              </a:solidFill>
              <a:round/>
              <a:headEnd/>
              <a:tailEnd/>
            </a:ln>
          </p:spPr>
          <p:txBody>
            <a:bodyPr anchor="b"/>
            <a:lstStyle/>
            <a:p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4000" b="1" smtClean="0">
                  <a:solidFill>
                    <a:srgbClr val="453A35"/>
                  </a:solidFill>
                </a:rPr>
                <a:t>4</a:t>
              </a:r>
            </a:p>
          </p:txBody>
        </p:sp>
        <p:sp>
          <p:nvSpPr>
            <p:cNvPr id="31759" name="Rectangle 7"/>
            <p:cNvSpPr>
              <a:spLocks noChangeArrowheads="1"/>
            </p:cNvSpPr>
            <p:nvPr/>
          </p:nvSpPr>
          <p:spPr bwMode="auto">
            <a:xfrm>
              <a:off x="2301875" y="4438650"/>
              <a:ext cx="1143000" cy="1146175"/>
            </a:xfrm>
            <a:prstGeom prst="rect">
              <a:avLst/>
            </a:prstGeom>
            <a:solidFill>
              <a:srgbClr val="63554C"/>
            </a:solidFill>
            <a:ln w="25400" algn="ctr">
              <a:solidFill>
                <a:srgbClr val="453A35"/>
              </a:solidFill>
              <a:round/>
              <a:headEnd/>
              <a:tailEnd/>
            </a:ln>
          </p:spPr>
          <p:txBody>
            <a:bodyPr anchor="b"/>
            <a:lstStyle/>
            <a:p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4000" b="1" smtClean="0">
                  <a:solidFill>
                    <a:srgbClr val="453A35"/>
                  </a:solidFill>
                </a:rPr>
                <a:t>3</a:t>
              </a:r>
            </a:p>
          </p:txBody>
        </p:sp>
        <p:sp>
          <p:nvSpPr>
            <p:cNvPr id="31760" name="Rectangle 8"/>
            <p:cNvSpPr>
              <a:spLocks noChangeArrowheads="1"/>
            </p:cNvSpPr>
            <p:nvPr/>
          </p:nvSpPr>
          <p:spPr bwMode="auto">
            <a:xfrm>
              <a:off x="1169988" y="4438650"/>
              <a:ext cx="1143000" cy="1146175"/>
            </a:xfrm>
            <a:prstGeom prst="rect">
              <a:avLst/>
            </a:prstGeom>
            <a:solidFill>
              <a:srgbClr val="63554C"/>
            </a:solidFill>
            <a:ln w="25400" algn="ctr">
              <a:solidFill>
                <a:srgbClr val="453A35"/>
              </a:solidFill>
              <a:round/>
              <a:headEnd/>
              <a:tailEnd/>
            </a:ln>
          </p:spPr>
          <p:txBody>
            <a:bodyPr anchor="b"/>
            <a:lstStyle/>
            <a:p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4000" b="1" smtClean="0">
                  <a:solidFill>
                    <a:srgbClr val="453A35"/>
                  </a:solidFill>
                </a:rPr>
                <a:t>2</a:t>
              </a:r>
              <a:endParaRPr lang="en-US" sz="2000" smtClean="0">
                <a:solidFill>
                  <a:srgbClr val="453A35"/>
                </a:solidFill>
              </a:endParaRPr>
            </a:p>
          </p:txBody>
        </p:sp>
        <p:sp>
          <p:nvSpPr>
            <p:cNvPr id="31761" name="Rectangle 4"/>
            <p:cNvSpPr>
              <a:spLocks noChangeArrowheads="1"/>
            </p:cNvSpPr>
            <p:nvPr/>
          </p:nvSpPr>
          <p:spPr bwMode="auto">
            <a:xfrm>
              <a:off x="6831013" y="4438650"/>
              <a:ext cx="1143000" cy="1143000"/>
            </a:xfrm>
            <a:prstGeom prst="rect">
              <a:avLst/>
            </a:prstGeom>
            <a:solidFill>
              <a:srgbClr val="63554C"/>
            </a:solidFill>
            <a:ln w="25400" algn="ctr">
              <a:solidFill>
                <a:srgbClr val="453A35"/>
              </a:solidFill>
              <a:round/>
              <a:headEnd/>
              <a:tailEnd/>
            </a:ln>
          </p:spPr>
          <p:txBody>
            <a:bodyPr anchor="b"/>
            <a:lstStyle/>
            <a:p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4000" b="1" smtClean="0">
                  <a:solidFill>
                    <a:srgbClr val="453A35"/>
                  </a:solidFill>
                </a:rPr>
                <a:t>7</a:t>
              </a:r>
            </a:p>
          </p:txBody>
        </p:sp>
        <p:sp>
          <p:nvSpPr>
            <p:cNvPr id="31762" name="Rectangle 4"/>
            <p:cNvSpPr>
              <a:spLocks noChangeArrowheads="1"/>
            </p:cNvSpPr>
            <p:nvPr/>
          </p:nvSpPr>
          <p:spPr bwMode="auto">
            <a:xfrm>
              <a:off x="7959725" y="4437063"/>
              <a:ext cx="1143000" cy="1146175"/>
            </a:xfrm>
            <a:prstGeom prst="rect">
              <a:avLst/>
            </a:prstGeom>
            <a:solidFill>
              <a:srgbClr val="73B632"/>
            </a:solidFill>
            <a:ln w="25400" algn="ctr">
              <a:solidFill>
                <a:srgbClr val="453A35"/>
              </a:solidFill>
              <a:round/>
              <a:headEnd/>
              <a:tailEnd/>
            </a:ln>
          </p:spPr>
          <p:txBody>
            <a:bodyPr anchor="b"/>
            <a:lstStyle/>
            <a:p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4000" b="1" smtClean="0">
                  <a:solidFill>
                    <a:srgbClr val="453A35"/>
                  </a:solidFill>
                </a:rPr>
                <a:t>8</a:t>
              </a:r>
            </a:p>
          </p:txBody>
        </p:sp>
        <p:sp>
          <p:nvSpPr>
            <p:cNvPr id="31763" name="TextBox 40"/>
            <p:cNvSpPr txBox="1">
              <a:spLocks noChangeArrowheads="1"/>
            </p:cNvSpPr>
            <p:nvPr/>
          </p:nvSpPr>
          <p:spPr bwMode="auto">
            <a:xfrm>
              <a:off x="-390525" y="4735513"/>
              <a:ext cx="1585913" cy="498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700" b="1" smtClean="0">
                  <a:solidFill>
                    <a:srgbClr val="FFFFFF"/>
                  </a:solidFill>
                </a:rPr>
                <a:t>Strategic Leadership</a:t>
              </a:r>
            </a:p>
          </p:txBody>
        </p:sp>
        <p:sp>
          <p:nvSpPr>
            <p:cNvPr id="31764" name="TextBox 41"/>
            <p:cNvSpPr txBox="1">
              <a:spLocks noChangeArrowheads="1"/>
            </p:cNvSpPr>
            <p:nvPr/>
          </p:nvSpPr>
          <p:spPr bwMode="auto">
            <a:xfrm>
              <a:off x="757239" y="4735513"/>
              <a:ext cx="1585912" cy="498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700" b="1" smtClean="0">
                  <a:solidFill>
                    <a:srgbClr val="FFFFFF"/>
                  </a:solidFill>
                </a:rPr>
                <a:t>Instructional</a:t>
              </a:r>
              <a:br>
                <a:rPr lang="en-US" sz="700" b="1" smtClean="0">
                  <a:solidFill>
                    <a:srgbClr val="FFFFFF"/>
                  </a:solidFill>
                </a:rPr>
              </a:br>
              <a:r>
                <a:rPr lang="en-US" sz="700" b="1" smtClean="0">
                  <a:solidFill>
                    <a:srgbClr val="FFFFFF"/>
                  </a:solidFill>
                </a:rPr>
                <a:t>Leadership</a:t>
              </a:r>
            </a:p>
          </p:txBody>
        </p:sp>
        <p:sp>
          <p:nvSpPr>
            <p:cNvPr id="31765" name="TextBox 42"/>
            <p:cNvSpPr txBox="1">
              <a:spLocks noChangeArrowheads="1"/>
            </p:cNvSpPr>
            <p:nvPr/>
          </p:nvSpPr>
          <p:spPr bwMode="auto">
            <a:xfrm>
              <a:off x="1857376" y="4735513"/>
              <a:ext cx="1585913" cy="498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700" b="1" smtClean="0">
                  <a:solidFill>
                    <a:srgbClr val="FFFFFF"/>
                  </a:solidFill>
                </a:rPr>
                <a:t>Cultural Leadership</a:t>
              </a:r>
            </a:p>
          </p:txBody>
        </p:sp>
        <p:sp>
          <p:nvSpPr>
            <p:cNvPr id="31766" name="TextBox 43"/>
            <p:cNvSpPr txBox="1">
              <a:spLocks noChangeArrowheads="1"/>
            </p:cNvSpPr>
            <p:nvPr/>
          </p:nvSpPr>
          <p:spPr bwMode="auto">
            <a:xfrm>
              <a:off x="3005138" y="4668837"/>
              <a:ext cx="1585912" cy="672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700" b="1" smtClean="0">
                  <a:solidFill>
                    <a:srgbClr val="FFFFFF"/>
                  </a:solidFill>
                </a:rPr>
                <a:t>Human </a:t>
              </a:r>
              <a:br>
                <a:rPr lang="en-US" sz="700" b="1" smtClean="0">
                  <a:solidFill>
                    <a:srgbClr val="FFFFFF"/>
                  </a:solidFill>
                </a:rPr>
              </a:br>
              <a:r>
                <a:rPr lang="en-US" sz="700" b="1" smtClean="0">
                  <a:solidFill>
                    <a:srgbClr val="FFFFFF"/>
                  </a:solidFill>
                </a:rPr>
                <a:t>Resource Leadership</a:t>
              </a:r>
            </a:p>
          </p:txBody>
        </p:sp>
        <p:sp>
          <p:nvSpPr>
            <p:cNvPr id="31767" name="TextBox 44"/>
            <p:cNvSpPr txBox="1">
              <a:spLocks noChangeArrowheads="1"/>
            </p:cNvSpPr>
            <p:nvPr/>
          </p:nvSpPr>
          <p:spPr bwMode="auto">
            <a:xfrm>
              <a:off x="4156075" y="4730750"/>
              <a:ext cx="1585913" cy="4983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700" b="1" smtClean="0">
                  <a:solidFill>
                    <a:srgbClr val="FFFFFF"/>
                  </a:solidFill>
                </a:rPr>
                <a:t>Managerial</a:t>
              </a:r>
              <a:br>
                <a:rPr lang="en-US" sz="700" b="1" smtClean="0">
                  <a:solidFill>
                    <a:srgbClr val="FFFFFF"/>
                  </a:solidFill>
                </a:rPr>
              </a:br>
              <a:r>
                <a:rPr lang="en-US" sz="700" b="1" smtClean="0">
                  <a:solidFill>
                    <a:srgbClr val="FFFFFF"/>
                  </a:solidFill>
                </a:rPr>
                <a:t>Leadership</a:t>
              </a:r>
            </a:p>
          </p:txBody>
        </p:sp>
        <p:sp>
          <p:nvSpPr>
            <p:cNvPr id="31768" name="TextBox 45"/>
            <p:cNvSpPr txBox="1">
              <a:spLocks noChangeArrowheads="1"/>
            </p:cNvSpPr>
            <p:nvPr/>
          </p:nvSpPr>
          <p:spPr bwMode="auto">
            <a:xfrm>
              <a:off x="5272089" y="4687888"/>
              <a:ext cx="1585912" cy="672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700" b="1" smtClean="0">
                  <a:solidFill>
                    <a:srgbClr val="FFFFFF"/>
                  </a:solidFill>
                </a:rPr>
                <a:t>External Development Leadership</a:t>
              </a:r>
            </a:p>
          </p:txBody>
        </p:sp>
        <p:sp>
          <p:nvSpPr>
            <p:cNvPr id="31769" name="TextBox 46"/>
            <p:cNvSpPr txBox="1">
              <a:spLocks noChangeArrowheads="1"/>
            </p:cNvSpPr>
            <p:nvPr/>
          </p:nvSpPr>
          <p:spPr bwMode="auto">
            <a:xfrm>
              <a:off x="6400800" y="4735513"/>
              <a:ext cx="1585913" cy="672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700" b="1" smtClean="0">
                  <a:solidFill>
                    <a:srgbClr val="FFFFFF"/>
                  </a:solidFill>
                </a:rPr>
                <a:t>Micro-</a:t>
              </a:r>
              <a:br>
                <a:rPr lang="en-US" sz="700" b="1" smtClean="0">
                  <a:solidFill>
                    <a:srgbClr val="FFFFFF"/>
                  </a:solidFill>
                </a:rPr>
              </a:br>
              <a:r>
                <a:rPr lang="en-US" sz="700" b="1" smtClean="0">
                  <a:solidFill>
                    <a:srgbClr val="FFFFFF"/>
                  </a:solidFill>
                </a:rPr>
                <a:t>political</a:t>
              </a:r>
              <a:br>
                <a:rPr lang="en-US" sz="700" b="1" smtClean="0">
                  <a:solidFill>
                    <a:srgbClr val="FFFFFF"/>
                  </a:solidFill>
                </a:rPr>
              </a:br>
              <a:r>
                <a:rPr lang="en-US" sz="700" b="1" smtClean="0">
                  <a:solidFill>
                    <a:srgbClr val="FFFFFF"/>
                  </a:solidFill>
                </a:rPr>
                <a:t>Leadership</a:t>
              </a:r>
            </a:p>
          </p:txBody>
        </p:sp>
        <p:sp>
          <p:nvSpPr>
            <p:cNvPr id="31770" name="TextBox 47"/>
            <p:cNvSpPr txBox="1">
              <a:spLocks noChangeArrowheads="1"/>
            </p:cNvSpPr>
            <p:nvPr/>
          </p:nvSpPr>
          <p:spPr bwMode="auto">
            <a:xfrm>
              <a:off x="7539038" y="4687888"/>
              <a:ext cx="1585912" cy="6727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700" b="1" smtClean="0">
                  <a:solidFill>
                    <a:srgbClr val="FFFFFF"/>
                  </a:solidFill>
                </a:rPr>
                <a:t>Academic Achievement Leadership</a:t>
              </a:r>
            </a:p>
          </p:txBody>
        </p:sp>
      </p:grpSp>
      <p:sp>
        <p:nvSpPr>
          <p:cNvPr id="31751" name="Content Placeholder 2"/>
          <p:cNvSpPr txBox="1">
            <a:spLocks/>
          </p:cNvSpPr>
          <p:nvPr/>
        </p:nvSpPr>
        <p:spPr bwMode="auto">
          <a:xfrm>
            <a:off x="685800" y="1709738"/>
            <a:ext cx="2762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60000"/>
              </a:spcBef>
              <a:spcAft>
                <a:spcPct val="0"/>
              </a:spcAft>
            </a:pPr>
            <a:r>
              <a:rPr lang="en-US" b="1" smtClean="0">
                <a:solidFill>
                  <a:srgbClr val="453A35"/>
                </a:solidFill>
              </a:rPr>
              <a:t>Teachers</a:t>
            </a:r>
          </a:p>
          <a:p>
            <a:pPr lvl="1" eaLnBrk="0" fontAlgn="base" hangingPunct="0">
              <a:spcBef>
                <a:spcPct val="60000"/>
              </a:spcBef>
              <a:spcAft>
                <a:spcPct val="0"/>
              </a:spcAft>
              <a:buFontTx/>
              <a:buChar char="–"/>
            </a:pPr>
            <a:endParaRPr lang="en-US" b="1" smtClean="0">
              <a:solidFill>
                <a:srgbClr val="453A35"/>
              </a:solidFill>
            </a:endParaRPr>
          </a:p>
        </p:txBody>
      </p:sp>
      <p:sp>
        <p:nvSpPr>
          <p:cNvPr id="31752" name="Content Placeholder 2"/>
          <p:cNvSpPr txBox="1">
            <a:spLocks/>
          </p:cNvSpPr>
          <p:nvPr/>
        </p:nvSpPr>
        <p:spPr bwMode="auto">
          <a:xfrm>
            <a:off x="685800" y="2541588"/>
            <a:ext cx="27622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60000"/>
              </a:spcBef>
              <a:spcAft>
                <a:spcPct val="0"/>
              </a:spcAft>
            </a:pPr>
            <a:r>
              <a:rPr lang="en-US" b="1" smtClean="0">
                <a:solidFill>
                  <a:srgbClr val="453A35"/>
                </a:solidFill>
              </a:rPr>
              <a:t>Principals</a:t>
            </a:r>
          </a:p>
          <a:p>
            <a:pPr lvl="1" eaLnBrk="0" fontAlgn="base" hangingPunct="0">
              <a:spcBef>
                <a:spcPct val="60000"/>
              </a:spcBef>
              <a:spcAft>
                <a:spcPct val="0"/>
              </a:spcAft>
              <a:buFontTx/>
              <a:buChar char="–"/>
            </a:pPr>
            <a:endParaRPr lang="en-US" b="1" smtClean="0">
              <a:solidFill>
                <a:srgbClr val="453A35"/>
              </a:solidFill>
            </a:endParaRPr>
          </a:p>
        </p:txBody>
      </p:sp>
      <p:sp>
        <p:nvSpPr>
          <p:cNvPr id="31753" name="Rectangle 5"/>
          <p:cNvSpPr>
            <a:spLocks noChangeArrowheads="1"/>
          </p:cNvSpPr>
          <p:nvPr/>
        </p:nvSpPr>
        <p:spPr bwMode="auto">
          <a:xfrm>
            <a:off x="4149725" y="5791200"/>
            <a:ext cx="873125" cy="533400"/>
          </a:xfrm>
          <a:prstGeom prst="rect">
            <a:avLst/>
          </a:prstGeom>
          <a:solidFill>
            <a:srgbClr val="55234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</a:endParaRPr>
          </a:p>
        </p:txBody>
      </p:sp>
      <p:sp>
        <p:nvSpPr>
          <p:cNvPr id="20" name="Content Placeholder 3"/>
          <p:cNvSpPr>
            <a:spLocks noGrp="1"/>
          </p:cNvSpPr>
          <p:nvPr>
            <p:ph idx="1"/>
          </p:nvPr>
        </p:nvSpPr>
        <p:spPr>
          <a:xfrm>
            <a:off x="277813" y="3409950"/>
            <a:ext cx="8485187" cy="2057400"/>
          </a:xfrm>
        </p:spPr>
        <p:txBody>
          <a:bodyPr/>
          <a:lstStyle/>
          <a:p>
            <a:pPr marL="0" indent="0">
              <a:buFontTx/>
              <a:buNone/>
              <a:defRPr/>
            </a:pPr>
            <a:r>
              <a:rPr lang="en-US" dirty="0" smtClean="0">
                <a:solidFill>
                  <a:schemeClr val="accent1"/>
                </a:solidFill>
              </a:rPr>
              <a:t>Key Note on </a:t>
            </a:r>
            <a:r>
              <a:rPr lang="en-US" b="1" dirty="0" smtClean="0">
                <a:solidFill>
                  <a:schemeClr val="accent1"/>
                </a:solidFill>
              </a:rPr>
              <a:t>Ratings</a:t>
            </a:r>
          </a:p>
          <a:p>
            <a:pPr>
              <a:defRPr/>
            </a:pPr>
            <a:r>
              <a:rPr lang="en-US" sz="2000" dirty="0" smtClean="0">
                <a:solidFill>
                  <a:schemeClr val="accent1"/>
                </a:solidFill>
              </a:rPr>
              <a:t>Every educator is evaluated every year</a:t>
            </a:r>
            <a:endParaRPr lang="en-US" sz="2000" dirty="0">
              <a:solidFill>
                <a:schemeClr val="accent1"/>
              </a:solidFill>
            </a:endParaRPr>
          </a:p>
          <a:p>
            <a:pPr>
              <a:defRPr/>
            </a:pPr>
            <a:r>
              <a:rPr lang="en-US" sz="2000" b="1" dirty="0" smtClean="0">
                <a:solidFill>
                  <a:schemeClr val="accent1"/>
                </a:solidFill>
              </a:rPr>
              <a:t>Each standard and rating stands on its own </a:t>
            </a:r>
            <a:br>
              <a:rPr lang="en-US" sz="2000" b="1" dirty="0" smtClean="0">
                <a:solidFill>
                  <a:schemeClr val="accent1"/>
                </a:solidFill>
              </a:rPr>
            </a:br>
            <a:r>
              <a:rPr lang="en-US" sz="2000" b="1" dirty="0" smtClean="0">
                <a:solidFill>
                  <a:schemeClr val="accent1"/>
                </a:solidFill>
              </a:rPr>
              <a:t>(1 out of 6, not 1/6)</a:t>
            </a:r>
          </a:p>
          <a:p>
            <a:pPr>
              <a:defRPr/>
            </a:pPr>
            <a:r>
              <a:rPr lang="en-US" sz="2000" dirty="0" smtClean="0">
                <a:solidFill>
                  <a:schemeClr val="accent1"/>
                </a:solidFill>
              </a:rPr>
              <a:t>Ratings are used to create professional development plans each year</a:t>
            </a:r>
          </a:p>
          <a:p>
            <a:pPr>
              <a:defRPr/>
            </a:pPr>
            <a:r>
              <a:rPr lang="en-US" sz="2000" dirty="0" smtClean="0">
                <a:solidFill>
                  <a:schemeClr val="accent1"/>
                </a:solidFill>
              </a:rPr>
              <a:t>Ratings are used to determine </a:t>
            </a:r>
            <a:r>
              <a:rPr lang="en-US" sz="2000" b="1" dirty="0" smtClean="0">
                <a:solidFill>
                  <a:schemeClr val="accent1"/>
                </a:solidFill>
              </a:rPr>
              <a:t>status</a:t>
            </a:r>
            <a:endParaRPr lang="en-US" sz="80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88309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228600" y="304800"/>
            <a:ext cx="8534400" cy="10668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+mj-lt"/>
                <a:ea typeface="+mj-ea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9pPr>
          </a:lstStyle>
          <a:p>
            <a:pPr>
              <a:defRPr/>
            </a:pPr>
            <a:r>
              <a:rPr lang="en-US" dirty="0" smtClean="0"/>
              <a:t>Status </a:t>
            </a:r>
          </a:p>
        </p:txBody>
      </p:sp>
      <p:sp>
        <p:nvSpPr>
          <p:cNvPr id="48" name="Content Placeholder 4"/>
          <p:cNvSpPr txBox="1">
            <a:spLocks/>
          </p:cNvSpPr>
          <p:nvPr/>
        </p:nvSpPr>
        <p:spPr bwMode="auto">
          <a:xfrm>
            <a:off x="984250" y="2305050"/>
            <a:ext cx="7092950" cy="3162300"/>
          </a:xfrm>
          <a:prstGeom prst="rect">
            <a:avLst/>
          </a:prstGeom>
          <a:solidFill>
            <a:srgbClr val="453A3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fontAlgn="base">
              <a:lnSpc>
                <a:spcPct val="80000"/>
              </a:lnSpc>
              <a:spcBef>
                <a:spcPct val="60000"/>
              </a:spcBef>
              <a:spcAft>
                <a:spcPct val="0"/>
              </a:spcAft>
              <a:buClr>
                <a:srgbClr val="463D35"/>
              </a:buClr>
            </a:pPr>
            <a:endParaRPr lang="en-US" sz="4000" smtClean="0">
              <a:solidFill>
                <a:srgbClr val="63554C"/>
              </a:solidFill>
              <a:cs typeface="Arial" pitchFamily="34" charset="0"/>
            </a:endParaRPr>
          </a:p>
        </p:txBody>
      </p:sp>
      <p:sp>
        <p:nvSpPr>
          <p:cNvPr id="49" name="Title 1"/>
          <p:cNvSpPr>
            <a:spLocks noGrp="1"/>
          </p:cNvSpPr>
          <p:nvPr>
            <p:ph type="title"/>
          </p:nvPr>
        </p:nvSpPr>
        <p:spPr>
          <a:xfrm>
            <a:off x="1606550" y="2144713"/>
            <a:ext cx="5927725" cy="3378200"/>
          </a:xfrm>
        </p:spPr>
        <p:txBody>
          <a:bodyPr/>
          <a:lstStyle/>
          <a:p>
            <a:pPr>
              <a:defRPr/>
            </a:pPr>
            <a:r>
              <a:rPr lang="en-US" sz="4000" dirty="0" smtClean="0">
                <a:solidFill>
                  <a:schemeClr val="accent1"/>
                </a:solidFill>
                <a:latin typeface="+mn-lt"/>
              </a:rPr>
              <a:t>What is the difference between Ratings and Status?</a:t>
            </a:r>
            <a:endParaRPr lang="en-US" sz="4000" b="0" dirty="0" smtClean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32774" name="Slide Number Placeholder 2"/>
          <p:cNvSpPr txBox="1">
            <a:spLocks/>
          </p:cNvSpPr>
          <p:nvPr/>
        </p:nvSpPr>
        <p:spPr bwMode="auto">
          <a:xfrm>
            <a:off x="6992938" y="6475413"/>
            <a:ext cx="1905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C69646F8-3087-42A0-9D5C-CCF9D806A726}" type="datetime1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10/26/2012</a:t>
            </a:fld>
            <a:r>
              <a:rPr lang="en-US" sz="1200" smtClean="0">
                <a:solidFill>
                  <a:srgbClr val="000000"/>
                </a:solidFill>
              </a:rPr>
              <a:t>  •  page </a:t>
            </a:r>
            <a:fld id="{F031A030-4720-441F-8C00-7AA5AC49FF60}" type="slidenum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 sz="12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36607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6"/>
          <p:cNvSpPr>
            <a:spLocks noChangeArrowheads="1"/>
          </p:cNvSpPr>
          <p:nvPr/>
        </p:nvSpPr>
        <p:spPr bwMode="auto">
          <a:xfrm>
            <a:off x="0" y="1524000"/>
            <a:ext cx="9163050" cy="5334000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</a:endParaRPr>
          </a:p>
        </p:txBody>
      </p:sp>
      <p:sp>
        <p:nvSpPr>
          <p:cNvPr id="31747" name="Rectangle 9"/>
          <p:cNvSpPr>
            <a:spLocks noChangeArrowheads="1"/>
          </p:cNvSpPr>
          <p:nvPr/>
        </p:nvSpPr>
        <p:spPr bwMode="auto">
          <a:xfrm>
            <a:off x="4648200" y="1524000"/>
            <a:ext cx="4495800" cy="830263"/>
          </a:xfrm>
          <a:prstGeom prst="rect">
            <a:avLst/>
          </a:prstGeom>
          <a:solidFill>
            <a:srgbClr val="55234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55234F"/>
              </a:solidFill>
            </a:endParaRPr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0" y="1524000"/>
            <a:ext cx="4495800" cy="830263"/>
          </a:xfrm>
          <a:prstGeom prst="rect">
            <a:avLst/>
          </a:prstGeom>
          <a:solidFill>
            <a:srgbClr val="63554C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228600" y="304800"/>
            <a:ext cx="8534400" cy="10668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+mj-lt"/>
                <a:ea typeface="+mj-ea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9pPr>
          </a:lstStyle>
          <a:p>
            <a:pPr>
              <a:defRPr/>
            </a:pPr>
            <a:r>
              <a:rPr lang="en-US" dirty="0" smtClean="0"/>
              <a:t>Status</a:t>
            </a:r>
          </a:p>
        </p:txBody>
      </p:sp>
      <p:sp>
        <p:nvSpPr>
          <p:cNvPr id="33799" name="TextBox 2"/>
          <p:cNvSpPr txBox="1">
            <a:spLocks noChangeArrowheads="1"/>
          </p:cNvSpPr>
          <p:nvPr/>
        </p:nvSpPr>
        <p:spPr bwMode="auto">
          <a:xfrm>
            <a:off x="457200" y="1524000"/>
            <a:ext cx="3886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800" b="1" smtClean="0">
                <a:solidFill>
                  <a:srgbClr val="FFFFFF"/>
                </a:solidFill>
              </a:rPr>
              <a:t>Ratings</a:t>
            </a:r>
          </a:p>
        </p:txBody>
      </p:sp>
      <p:sp>
        <p:nvSpPr>
          <p:cNvPr id="31752" name="TextBox 7"/>
          <p:cNvSpPr txBox="1">
            <a:spLocks noChangeArrowheads="1"/>
          </p:cNvSpPr>
          <p:nvPr/>
        </p:nvSpPr>
        <p:spPr bwMode="auto">
          <a:xfrm>
            <a:off x="4876800" y="1524000"/>
            <a:ext cx="3886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800" b="1" smtClean="0">
                <a:solidFill>
                  <a:srgbClr val="FFFFFF"/>
                </a:solidFill>
              </a:rPr>
              <a:t>Status</a:t>
            </a:r>
          </a:p>
        </p:txBody>
      </p:sp>
      <p:sp>
        <p:nvSpPr>
          <p:cNvPr id="33801" name="Content Placeholder 3"/>
          <p:cNvSpPr>
            <a:spLocks noGrp="1"/>
          </p:cNvSpPr>
          <p:nvPr>
            <p:ph idx="1"/>
          </p:nvPr>
        </p:nvSpPr>
        <p:spPr>
          <a:xfrm>
            <a:off x="228600" y="2438400"/>
            <a:ext cx="4114800" cy="4343400"/>
          </a:xfrm>
        </p:spPr>
        <p:txBody>
          <a:bodyPr/>
          <a:lstStyle/>
          <a:p>
            <a:pPr marL="457200" indent="-457200"/>
            <a:r>
              <a:rPr lang="en-US" sz="2400" b="1" smtClean="0"/>
              <a:t>Teachers</a:t>
            </a:r>
            <a:r>
              <a:rPr lang="en-US" sz="2400" smtClean="0"/>
              <a:t/>
            </a:r>
            <a:br>
              <a:rPr lang="en-US" sz="2400" smtClean="0"/>
            </a:br>
            <a:r>
              <a:rPr lang="en-US" sz="2400" smtClean="0"/>
              <a:t>6 separate ratings to help teachers grow each year</a:t>
            </a:r>
          </a:p>
          <a:p>
            <a:pPr marL="457200" indent="-457200"/>
            <a:r>
              <a:rPr lang="en-US" sz="2400" b="1" smtClean="0"/>
              <a:t>Principals</a:t>
            </a:r>
            <a:br>
              <a:rPr lang="en-US" sz="2400" b="1" smtClean="0"/>
            </a:br>
            <a:r>
              <a:rPr lang="en-US" sz="2400" smtClean="0"/>
              <a:t>8 separate ratings to help principals grow each year</a:t>
            </a:r>
          </a:p>
          <a:p>
            <a:pPr marL="457200" indent="-457200"/>
            <a:endParaRPr lang="en-US" sz="2400" smtClean="0"/>
          </a:p>
        </p:txBody>
      </p:sp>
      <p:sp>
        <p:nvSpPr>
          <p:cNvPr id="31754" name="Content Placeholder 3"/>
          <p:cNvSpPr txBox="1">
            <a:spLocks/>
          </p:cNvSpPr>
          <p:nvPr/>
        </p:nvSpPr>
        <p:spPr bwMode="auto">
          <a:xfrm>
            <a:off x="4876800" y="2438400"/>
            <a:ext cx="41148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60000"/>
              </a:spcBef>
              <a:spcAft>
                <a:spcPct val="0"/>
              </a:spcAft>
              <a:buFontTx/>
              <a:buChar char="•"/>
            </a:pPr>
            <a:r>
              <a:rPr lang="en-US" smtClean="0">
                <a:solidFill>
                  <a:srgbClr val="63554C"/>
                </a:solidFill>
              </a:rPr>
              <a:t>A single overall status that is determined once a principal or teacher has </a:t>
            </a:r>
            <a:r>
              <a:rPr lang="en-US" b="1" smtClean="0">
                <a:solidFill>
                  <a:srgbClr val="63554C"/>
                </a:solidFill>
              </a:rPr>
              <a:t>three years of growth data </a:t>
            </a:r>
            <a:r>
              <a:rPr lang="en-US" smtClean="0">
                <a:solidFill>
                  <a:srgbClr val="63554C"/>
                </a:solidFill>
              </a:rPr>
              <a:t>to populate 6 or 8</a:t>
            </a:r>
          </a:p>
          <a:p>
            <a:pPr eaLnBrk="0" fontAlgn="base" hangingPunct="0">
              <a:spcBef>
                <a:spcPct val="60000"/>
              </a:spcBef>
              <a:spcAft>
                <a:spcPct val="0"/>
              </a:spcAft>
              <a:buFontTx/>
              <a:buChar char="•"/>
            </a:pPr>
            <a:r>
              <a:rPr lang="en-US" smtClean="0">
                <a:solidFill>
                  <a:srgbClr val="63554C"/>
                </a:solidFill>
              </a:rPr>
              <a:t>Categories for Status</a:t>
            </a:r>
          </a:p>
          <a:p>
            <a:pPr lvl="1" eaLnBrk="0" fontAlgn="base" hangingPunct="0">
              <a:spcBef>
                <a:spcPct val="60000"/>
              </a:spcBef>
              <a:spcAft>
                <a:spcPct val="0"/>
              </a:spcAft>
              <a:buFontTx/>
              <a:buChar char="–"/>
            </a:pPr>
            <a:endParaRPr lang="en-US" sz="2000" smtClean="0">
              <a:solidFill>
                <a:srgbClr val="63554C"/>
              </a:solidFill>
            </a:endParaRPr>
          </a:p>
        </p:txBody>
      </p:sp>
      <p:sp>
        <p:nvSpPr>
          <p:cNvPr id="31755" name="TextBox 5"/>
          <p:cNvSpPr txBox="1">
            <a:spLocks noChangeArrowheads="1"/>
          </p:cNvSpPr>
          <p:nvPr/>
        </p:nvSpPr>
        <p:spPr bwMode="auto">
          <a:xfrm>
            <a:off x="5416550" y="4911725"/>
            <a:ext cx="3746500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 Bold" charset="-52"/>
              <a:buAutoNum type="arabicPeriod"/>
            </a:pPr>
            <a:r>
              <a:rPr lang="en-US" sz="2000" b="1" smtClean="0">
                <a:solidFill>
                  <a:srgbClr val="55234F"/>
                </a:solidFill>
              </a:rPr>
              <a:t>In Need of Improvement</a:t>
            </a:r>
          </a:p>
        </p:txBody>
      </p:sp>
      <p:sp>
        <p:nvSpPr>
          <p:cNvPr id="31756" name="TextBox 13"/>
          <p:cNvSpPr txBox="1">
            <a:spLocks noChangeArrowheads="1"/>
          </p:cNvSpPr>
          <p:nvPr/>
        </p:nvSpPr>
        <p:spPr bwMode="auto">
          <a:xfrm>
            <a:off x="5410200" y="5364163"/>
            <a:ext cx="3746500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 Bold" charset="-52"/>
              <a:buAutoNum type="arabicPeriod" startAt="2"/>
            </a:pPr>
            <a:r>
              <a:rPr lang="en-US" sz="2000" b="1" smtClean="0">
                <a:solidFill>
                  <a:srgbClr val="55234F"/>
                </a:solidFill>
              </a:rPr>
              <a:t>Effective</a:t>
            </a:r>
          </a:p>
        </p:txBody>
      </p:sp>
      <p:sp>
        <p:nvSpPr>
          <p:cNvPr id="31757" name="TextBox 14"/>
          <p:cNvSpPr txBox="1">
            <a:spLocks noChangeArrowheads="1"/>
          </p:cNvSpPr>
          <p:nvPr/>
        </p:nvSpPr>
        <p:spPr bwMode="auto">
          <a:xfrm>
            <a:off x="5410200" y="5840413"/>
            <a:ext cx="3746500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 Bold" charset="-52"/>
              <a:buAutoNum type="arabicPeriod" startAt="3"/>
            </a:pPr>
            <a:r>
              <a:rPr lang="en-US" sz="2000" b="1" smtClean="0">
                <a:solidFill>
                  <a:srgbClr val="55234F"/>
                </a:solidFill>
              </a:rPr>
              <a:t>Highly Effective</a:t>
            </a:r>
          </a:p>
        </p:txBody>
      </p:sp>
      <p:sp>
        <p:nvSpPr>
          <p:cNvPr id="33806" name="Slide Number Placeholder 2"/>
          <p:cNvSpPr txBox="1">
            <a:spLocks/>
          </p:cNvSpPr>
          <p:nvPr/>
        </p:nvSpPr>
        <p:spPr bwMode="auto">
          <a:xfrm>
            <a:off x="6992938" y="6475413"/>
            <a:ext cx="1905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2EA8C3A9-D1DD-4CBC-9208-E5D41009B685}" type="datetime1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10/26/2012</a:t>
            </a:fld>
            <a:r>
              <a:rPr lang="en-US" sz="1200" smtClean="0">
                <a:solidFill>
                  <a:srgbClr val="000000"/>
                </a:solidFill>
              </a:rPr>
              <a:t>  •  page </a:t>
            </a:r>
            <a:fld id="{62A77466-522E-4BE9-A353-27D35DF728B6}" type="slidenum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 sz="12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52064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animBg="1"/>
      <p:bldP spid="31752" grpId="0"/>
      <p:bldP spid="31754" grpId="0"/>
      <p:bldP spid="31755" grpId="0"/>
      <p:bldP spid="31756" grpId="0"/>
      <p:bldP spid="3175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228600" y="304800"/>
            <a:ext cx="8534400" cy="10668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+mj-lt"/>
                <a:ea typeface="+mj-ea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9pPr>
          </a:lstStyle>
          <a:p>
            <a:pPr>
              <a:defRPr/>
            </a:pPr>
            <a:r>
              <a:rPr lang="en-US" dirty="0" smtClean="0"/>
              <a:t>Status and Standard 6 &amp; 8</a:t>
            </a:r>
          </a:p>
        </p:txBody>
      </p:sp>
      <p:sp>
        <p:nvSpPr>
          <p:cNvPr id="34820" name="TextBox 2"/>
          <p:cNvSpPr txBox="1">
            <a:spLocks noChangeArrowheads="1"/>
          </p:cNvSpPr>
          <p:nvPr/>
        </p:nvSpPr>
        <p:spPr bwMode="auto">
          <a:xfrm>
            <a:off x="228600" y="1447800"/>
            <a:ext cx="8534400" cy="446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800100" indent="-3429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endParaRPr lang="en-US" sz="1600" b="1" dirty="0" smtClean="0">
              <a:solidFill>
                <a:srgbClr val="63554C"/>
              </a:solidFill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3600" dirty="0" smtClean="0">
                <a:solidFill>
                  <a:srgbClr val="63554C"/>
                </a:solidFill>
              </a:rPr>
              <a:t>An educator receives an effectiveness </a:t>
            </a:r>
            <a:r>
              <a:rPr lang="en-US" sz="3600" b="1" dirty="0" smtClean="0">
                <a:solidFill>
                  <a:srgbClr val="55234F"/>
                </a:solidFill>
              </a:rPr>
              <a:t>status </a:t>
            </a:r>
            <a:r>
              <a:rPr lang="en-US" sz="3600" dirty="0" smtClean="0">
                <a:solidFill>
                  <a:srgbClr val="63554C"/>
                </a:solidFill>
              </a:rPr>
              <a:t>only once she has </a:t>
            </a:r>
            <a:r>
              <a:rPr lang="en-US" sz="3600" b="1" dirty="0" smtClean="0">
                <a:solidFill>
                  <a:srgbClr val="63554C"/>
                </a:solidFill>
              </a:rPr>
              <a:t>3 years of data </a:t>
            </a:r>
            <a:r>
              <a:rPr lang="en-US" sz="3600" dirty="0" smtClean="0">
                <a:solidFill>
                  <a:srgbClr val="63554C"/>
                </a:solidFill>
              </a:rPr>
              <a:t>on </a:t>
            </a:r>
            <a:br>
              <a:rPr lang="en-US" sz="3600" dirty="0" smtClean="0">
                <a:solidFill>
                  <a:srgbClr val="63554C"/>
                </a:solidFill>
              </a:rPr>
            </a:br>
            <a:r>
              <a:rPr lang="en-US" sz="3600" dirty="0" smtClean="0">
                <a:solidFill>
                  <a:srgbClr val="63554C"/>
                </a:solidFill>
              </a:rPr>
              <a:t>Standard 6 or 8</a:t>
            </a:r>
            <a:r>
              <a:rPr lang="en-US" sz="3600" b="1" dirty="0" smtClean="0">
                <a:solidFill>
                  <a:srgbClr val="63554C"/>
                </a:solidFill>
              </a:rPr>
              <a:t/>
            </a:r>
            <a:br>
              <a:rPr lang="en-US" sz="3600" b="1" dirty="0" smtClean="0">
                <a:solidFill>
                  <a:srgbClr val="63554C"/>
                </a:solidFill>
              </a:rPr>
            </a:br>
            <a:endParaRPr lang="en-US" sz="1600" b="1" dirty="0" smtClean="0">
              <a:solidFill>
                <a:srgbClr val="63554C"/>
              </a:solidFill>
            </a:endParaRPr>
          </a:p>
          <a:p>
            <a:pPr lvl="1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3600" dirty="0" smtClean="0">
                <a:solidFill>
                  <a:srgbClr val="63554C"/>
                </a:solidFill>
              </a:rPr>
              <a:t>A </a:t>
            </a:r>
            <a:r>
              <a:rPr lang="en-US" sz="3600" b="1" dirty="0" smtClean="0">
                <a:solidFill>
                  <a:srgbClr val="63554C"/>
                </a:solidFill>
              </a:rPr>
              <a:t>3-year rolling average </a:t>
            </a:r>
            <a:r>
              <a:rPr lang="en-US" sz="3600" dirty="0" smtClean="0">
                <a:solidFill>
                  <a:srgbClr val="63554C"/>
                </a:solidFill>
              </a:rPr>
              <a:t>of growth data from standard 6 or 8 is used as part of determining overall </a:t>
            </a:r>
            <a:r>
              <a:rPr lang="en-US" sz="3600" b="1" dirty="0" smtClean="0">
                <a:solidFill>
                  <a:srgbClr val="55234F"/>
                </a:solidFill>
              </a:rPr>
              <a:t>status</a:t>
            </a:r>
            <a:endParaRPr lang="en-US" sz="3600" dirty="0" smtClean="0">
              <a:solidFill>
                <a:srgbClr val="63554C"/>
              </a:solidFill>
            </a:endParaRPr>
          </a:p>
        </p:txBody>
      </p:sp>
      <p:sp>
        <p:nvSpPr>
          <p:cNvPr id="34821" name="Slide Number Placeholder 2"/>
          <p:cNvSpPr txBox="1">
            <a:spLocks/>
          </p:cNvSpPr>
          <p:nvPr/>
        </p:nvSpPr>
        <p:spPr bwMode="auto">
          <a:xfrm>
            <a:off x="6992938" y="6475413"/>
            <a:ext cx="1905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1164DCC4-2806-48B2-82A0-EE17DA96FA15}" type="datetime1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10/26/2012</a:t>
            </a:fld>
            <a:r>
              <a:rPr lang="en-US" sz="1200" smtClean="0">
                <a:solidFill>
                  <a:srgbClr val="000000"/>
                </a:solidFill>
              </a:rPr>
              <a:t>  •  page </a:t>
            </a:r>
            <a:fld id="{673B3837-50D3-4D5B-9F88-C075EB8F2DCC}" type="slidenum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 sz="12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4837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228600" y="304800"/>
            <a:ext cx="8534400" cy="10668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+mj-lt"/>
                <a:ea typeface="+mj-ea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9pPr>
          </a:lstStyle>
          <a:p>
            <a:pPr>
              <a:defRPr/>
            </a:pPr>
            <a:r>
              <a:rPr lang="en-US" dirty="0" smtClean="0"/>
              <a:t>3-Year Rolling Average</a:t>
            </a:r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228600" y="2662238"/>
            <a:ext cx="1511300" cy="1485900"/>
          </a:xfrm>
          <a:prstGeom prst="rect">
            <a:avLst/>
          </a:prstGeom>
          <a:solidFill>
            <a:srgbClr val="73B632"/>
          </a:solidFill>
          <a:ln w="25400" algn="ctr">
            <a:solidFill>
              <a:srgbClr val="453A35"/>
            </a:solidFill>
            <a:round/>
            <a:headEnd/>
            <a:tailEnd/>
          </a:ln>
        </p:spPr>
        <p:txBody>
          <a:bodyPr anchor="b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600" b="1" smtClean="0">
                <a:solidFill>
                  <a:srgbClr val="453A35"/>
                </a:solidFill>
              </a:rPr>
              <a:t>6</a:t>
            </a:r>
          </a:p>
        </p:txBody>
      </p:sp>
      <p:sp>
        <p:nvSpPr>
          <p:cNvPr id="35845" name="Rectangle 4"/>
          <p:cNvSpPr>
            <a:spLocks noChangeArrowheads="1"/>
          </p:cNvSpPr>
          <p:nvPr/>
        </p:nvSpPr>
        <p:spPr bwMode="auto">
          <a:xfrm>
            <a:off x="1724025" y="2662238"/>
            <a:ext cx="1511300" cy="1485900"/>
          </a:xfrm>
          <a:prstGeom prst="rect">
            <a:avLst/>
          </a:prstGeom>
          <a:solidFill>
            <a:srgbClr val="73B632"/>
          </a:solidFill>
          <a:ln w="25400" algn="ctr">
            <a:solidFill>
              <a:srgbClr val="453A35"/>
            </a:solidFill>
            <a:round/>
            <a:headEnd/>
            <a:tailEnd/>
          </a:ln>
        </p:spPr>
        <p:txBody>
          <a:bodyPr anchor="b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600" b="1" smtClean="0">
                <a:solidFill>
                  <a:srgbClr val="453A35"/>
                </a:solidFill>
              </a:rPr>
              <a:t>6</a:t>
            </a:r>
          </a:p>
        </p:txBody>
      </p:sp>
      <p:sp>
        <p:nvSpPr>
          <p:cNvPr id="35846" name="TextBox 39"/>
          <p:cNvSpPr txBox="1">
            <a:spLocks noChangeArrowheads="1"/>
          </p:cNvSpPr>
          <p:nvPr/>
        </p:nvSpPr>
        <p:spPr bwMode="auto">
          <a:xfrm>
            <a:off x="2751138" y="2990850"/>
            <a:ext cx="2041525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 b="1" smtClean="0">
                <a:solidFill>
                  <a:srgbClr val="FFFFFF"/>
                </a:solidFill>
              </a:rPr>
              <a:t>Contribute </a:t>
            </a:r>
            <a:br>
              <a:rPr lang="en-US" sz="1800" b="1" smtClean="0">
                <a:solidFill>
                  <a:srgbClr val="FFFFFF"/>
                </a:solidFill>
              </a:rPr>
            </a:br>
            <a:r>
              <a:rPr lang="en-US" sz="1800" b="1" smtClean="0">
                <a:solidFill>
                  <a:srgbClr val="FFFFFF"/>
                </a:solidFill>
              </a:rPr>
              <a:t>to Academic </a:t>
            </a:r>
            <a:br>
              <a:rPr lang="en-US" sz="1800" b="1" smtClean="0">
                <a:solidFill>
                  <a:srgbClr val="FFFFFF"/>
                </a:solidFill>
              </a:rPr>
            </a:br>
            <a:r>
              <a:rPr lang="en-US" sz="1800" b="1" smtClean="0">
                <a:solidFill>
                  <a:srgbClr val="FFFFFF"/>
                </a:solidFill>
              </a:rPr>
              <a:t>Success</a:t>
            </a:r>
          </a:p>
        </p:txBody>
      </p:sp>
      <p:sp>
        <p:nvSpPr>
          <p:cNvPr id="35847" name="TextBox 39"/>
          <p:cNvSpPr txBox="1">
            <a:spLocks noChangeArrowheads="1"/>
          </p:cNvSpPr>
          <p:nvPr/>
        </p:nvSpPr>
        <p:spPr bwMode="auto">
          <a:xfrm>
            <a:off x="2754313" y="2971800"/>
            <a:ext cx="2041525" cy="922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 b="1" smtClean="0">
                <a:solidFill>
                  <a:srgbClr val="FFFFFF"/>
                </a:solidFill>
              </a:rPr>
              <a:t>Contribute </a:t>
            </a:r>
            <a:br>
              <a:rPr lang="en-US" sz="1800" b="1" smtClean="0">
                <a:solidFill>
                  <a:srgbClr val="FFFFFF"/>
                </a:solidFill>
              </a:rPr>
            </a:br>
            <a:r>
              <a:rPr lang="en-US" sz="1800" b="1" smtClean="0">
                <a:solidFill>
                  <a:srgbClr val="FFFFFF"/>
                </a:solidFill>
              </a:rPr>
              <a:t>to Academic </a:t>
            </a:r>
            <a:br>
              <a:rPr lang="en-US" sz="1800" b="1" smtClean="0">
                <a:solidFill>
                  <a:srgbClr val="FFFFFF"/>
                </a:solidFill>
              </a:rPr>
            </a:br>
            <a:r>
              <a:rPr lang="en-US" sz="1800" b="1" smtClean="0">
                <a:solidFill>
                  <a:srgbClr val="FFFFFF"/>
                </a:solidFill>
              </a:rPr>
              <a:t>Success</a:t>
            </a:r>
          </a:p>
        </p:txBody>
      </p:sp>
      <p:sp>
        <p:nvSpPr>
          <p:cNvPr id="35848" name="Rectangle 4"/>
          <p:cNvSpPr>
            <a:spLocks noChangeArrowheads="1"/>
          </p:cNvSpPr>
          <p:nvPr/>
        </p:nvSpPr>
        <p:spPr bwMode="auto">
          <a:xfrm>
            <a:off x="3236913" y="2662238"/>
            <a:ext cx="1511300" cy="1485900"/>
          </a:xfrm>
          <a:prstGeom prst="rect">
            <a:avLst/>
          </a:prstGeom>
          <a:solidFill>
            <a:srgbClr val="73B632"/>
          </a:solidFill>
          <a:ln w="25400" algn="ctr">
            <a:solidFill>
              <a:srgbClr val="453A35"/>
            </a:solidFill>
            <a:round/>
            <a:headEnd/>
            <a:tailEnd/>
          </a:ln>
        </p:spPr>
        <p:txBody>
          <a:bodyPr anchor="b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9600" b="1" smtClean="0">
                <a:solidFill>
                  <a:srgbClr val="453A35"/>
                </a:solidFill>
              </a:rPr>
              <a:t>6</a:t>
            </a:r>
          </a:p>
        </p:txBody>
      </p:sp>
      <p:sp>
        <p:nvSpPr>
          <p:cNvPr id="22" name="TextBox 39"/>
          <p:cNvSpPr txBox="1">
            <a:spLocks noChangeArrowheads="1"/>
          </p:cNvSpPr>
          <p:nvPr/>
        </p:nvSpPr>
        <p:spPr bwMode="auto">
          <a:xfrm>
            <a:off x="5735187" y="2209800"/>
            <a:ext cx="3049587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b="1" dirty="0" smtClean="0">
                <a:solidFill>
                  <a:srgbClr val="55234F"/>
                </a:solidFill>
              </a:rPr>
              <a:t>1.9 + -2.5 + 1.2 </a:t>
            </a:r>
          </a:p>
        </p:txBody>
      </p:sp>
      <p:sp>
        <p:nvSpPr>
          <p:cNvPr id="35850" name="Rectangle 4"/>
          <p:cNvSpPr>
            <a:spLocks noChangeArrowheads="1"/>
          </p:cNvSpPr>
          <p:nvPr/>
        </p:nvSpPr>
        <p:spPr bwMode="auto">
          <a:xfrm>
            <a:off x="230188" y="4186238"/>
            <a:ext cx="1511300" cy="1308100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453A35"/>
            </a:solidFill>
            <a:round/>
            <a:headEnd/>
            <a:tailEnd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453A35"/>
                </a:solidFill>
              </a:rPr>
              <a:t>1.9</a:t>
            </a:r>
            <a:br>
              <a:rPr lang="en-US" sz="2400" b="1" dirty="0" smtClean="0">
                <a:solidFill>
                  <a:srgbClr val="453A35"/>
                </a:solidFill>
              </a:rPr>
            </a:br>
            <a:r>
              <a:rPr lang="en-US" dirty="0" smtClean="0">
                <a:solidFill>
                  <a:srgbClr val="453A35"/>
                </a:solidFill>
              </a:rPr>
              <a:t>Met Expected Growth</a:t>
            </a:r>
          </a:p>
        </p:txBody>
      </p:sp>
      <p:sp>
        <p:nvSpPr>
          <p:cNvPr id="35851" name="Rectangle 4"/>
          <p:cNvSpPr>
            <a:spLocks noChangeArrowheads="1"/>
          </p:cNvSpPr>
          <p:nvPr/>
        </p:nvSpPr>
        <p:spPr bwMode="auto">
          <a:xfrm>
            <a:off x="1725613" y="4186238"/>
            <a:ext cx="1511300" cy="1308100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453A35"/>
            </a:solidFill>
            <a:round/>
            <a:headEnd/>
            <a:tailEnd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453A35"/>
                </a:solidFill>
              </a:rPr>
              <a:t>-2.5</a:t>
            </a:r>
            <a:br>
              <a:rPr lang="en-US" sz="2400" b="1" dirty="0" smtClean="0">
                <a:solidFill>
                  <a:srgbClr val="453A35"/>
                </a:solidFill>
              </a:rPr>
            </a:br>
            <a:r>
              <a:rPr lang="en-US" dirty="0" smtClean="0">
                <a:solidFill>
                  <a:srgbClr val="453A35"/>
                </a:solidFill>
              </a:rPr>
              <a:t>Did not meet Expected Growth</a:t>
            </a:r>
          </a:p>
        </p:txBody>
      </p:sp>
      <p:sp>
        <p:nvSpPr>
          <p:cNvPr id="35852" name="Rectangle 4"/>
          <p:cNvSpPr>
            <a:spLocks noChangeArrowheads="1"/>
          </p:cNvSpPr>
          <p:nvPr/>
        </p:nvSpPr>
        <p:spPr bwMode="auto">
          <a:xfrm>
            <a:off x="3240088" y="4186238"/>
            <a:ext cx="1511300" cy="1308100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453A35"/>
            </a:solidFill>
            <a:round/>
            <a:headEnd/>
            <a:tailEnd/>
          </a:ln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453A35"/>
                </a:solidFill>
              </a:rPr>
              <a:t>1.2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dirty="0" smtClean="0">
                <a:solidFill>
                  <a:srgbClr val="453A35"/>
                </a:solidFill>
              </a:rPr>
              <a:t>Met Expected Growth</a:t>
            </a:r>
            <a:endParaRPr lang="en-US" sz="2400" dirty="0" smtClean="0">
              <a:solidFill>
                <a:srgbClr val="453A35"/>
              </a:solidFill>
            </a:endParaRPr>
          </a:p>
        </p:txBody>
      </p:sp>
      <p:sp>
        <p:nvSpPr>
          <p:cNvPr id="35853" name="TextBox 2"/>
          <p:cNvSpPr txBox="1">
            <a:spLocks noChangeArrowheads="1"/>
          </p:cNvSpPr>
          <p:nvPr/>
        </p:nvSpPr>
        <p:spPr bwMode="auto">
          <a:xfrm>
            <a:off x="231775" y="1752600"/>
            <a:ext cx="14827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 i="1" dirty="0" smtClean="0">
                <a:solidFill>
                  <a:srgbClr val="63554C"/>
                </a:solidFill>
              </a:rPr>
              <a:t>Rating from </a:t>
            </a:r>
            <a:r>
              <a:rPr lang="en-US" sz="1800" b="1" i="1" dirty="0" smtClean="0">
                <a:solidFill>
                  <a:srgbClr val="63554C"/>
                </a:solidFill>
              </a:rPr>
              <a:t>2012 - 2013</a:t>
            </a:r>
            <a:endParaRPr lang="en-US" sz="1600" i="1" dirty="0" smtClean="0">
              <a:solidFill>
                <a:srgbClr val="63554C"/>
              </a:solidFill>
            </a:endParaRPr>
          </a:p>
        </p:txBody>
      </p:sp>
      <p:sp>
        <p:nvSpPr>
          <p:cNvPr id="35854" name="TextBox 2"/>
          <p:cNvSpPr txBox="1">
            <a:spLocks noChangeArrowheads="1"/>
          </p:cNvSpPr>
          <p:nvPr/>
        </p:nvSpPr>
        <p:spPr bwMode="auto">
          <a:xfrm>
            <a:off x="1754188" y="1755775"/>
            <a:ext cx="14827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 i="1" dirty="0" smtClean="0">
                <a:solidFill>
                  <a:srgbClr val="63554C"/>
                </a:solidFill>
              </a:rPr>
              <a:t>Rating from </a:t>
            </a:r>
            <a:r>
              <a:rPr lang="en-US" sz="1800" b="1" i="1" dirty="0" smtClean="0">
                <a:solidFill>
                  <a:srgbClr val="63554C"/>
                </a:solidFill>
              </a:rPr>
              <a:t>2013 - 2014</a:t>
            </a:r>
            <a:endParaRPr lang="en-US" sz="1600" i="1" dirty="0" smtClean="0">
              <a:solidFill>
                <a:srgbClr val="63554C"/>
              </a:solidFill>
            </a:endParaRPr>
          </a:p>
        </p:txBody>
      </p:sp>
      <p:sp>
        <p:nvSpPr>
          <p:cNvPr id="35855" name="TextBox 2"/>
          <p:cNvSpPr txBox="1">
            <a:spLocks noChangeArrowheads="1"/>
          </p:cNvSpPr>
          <p:nvPr/>
        </p:nvSpPr>
        <p:spPr bwMode="auto">
          <a:xfrm>
            <a:off x="3243263" y="1755775"/>
            <a:ext cx="14827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 i="1" dirty="0" smtClean="0">
                <a:solidFill>
                  <a:srgbClr val="63554C"/>
                </a:solidFill>
              </a:rPr>
              <a:t>Rating from </a:t>
            </a:r>
            <a:r>
              <a:rPr lang="en-US" sz="1800" b="1" i="1" dirty="0" smtClean="0">
                <a:solidFill>
                  <a:srgbClr val="63554C"/>
                </a:solidFill>
              </a:rPr>
              <a:t>2014 - 2015</a:t>
            </a:r>
            <a:endParaRPr lang="en-US" sz="1600" b="1" i="1" dirty="0" smtClean="0">
              <a:solidFill>
                <a:srgbClr val="63554C"/>
              </a:solidFill>
            </a:endParaRPr>
          </a:p>
        </p:txBody>
      </p:sp>
      <p:cxnSp>
        <p:nvCxnSpPr>
          <p:cNvPr id="3" name="Straight Arrow Connector 2"/>
          <p:cNvCxnSpPr>
            <a:cxnSpLocks noChangeShapeType="1"/>
            <a:stCxn id="35852" idx="3"/>
          </p:cNvCxnSpPr>
          <p:nvPr/>
        </p:nvCxnSpPr>
        <p:spPr bwMode="auto">
          <a:xfrm flipV="1">
            <a:off x="4751388" y="3114675"/>
            <a:ext cx="738187" cy="1725613"/>
          </a:xfrm>
          <a:prstGeom prst="straightConnector1">
            <a:avLst/>
          </a:prstGeom>
          <a:noFill/>
          <a:ln w="38100" algn="ctr">
            <a:solidFill>
              <a:srgbClr val="453A35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35857" name="TextBox 23553"/>
          <p:cNvSpPr txBox="1">
            <a:spLocks noChangeArrowheads="1"/>
          </p:cNvSpPr>
          <p:nvPr/>
        </p:nvSpPr>
        <p:spPr bwMode="auto">
          <a:xfrm>
            <a:off x="214313" y="2674938"/>
            <a:ext cx="15240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 smtClean="0">
                <a:solidFill>
                  <a:srgbClr val="453A35"/>
                </a:solidFill>
              </a:rPr>
              <a:t>Standard</a:t>
            </a:r>
          </a:p>
        </p:txBody>
      </p:sp>
      <p:sp>
        <p:nvSpPr>
          <p:cNvPr id="35858" name="TextBox 35"/>
          <p:cNvSpPr txBox="1">
            <a:spLocks noChangeArrowheads="1"/>
          </p:cNvSpPr>
          <p:nvPr/>
        </p:nvSpPr>
        <p:spPr bwMode="auto">
          <a:xfrm>
            <a:off x="1676400" y="2667000"/>
            <a:ext cx="1524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 smtClean="0">
                <a:solidFill>
                  <a:srgbClr val="453A35"/>
                </a:solidFill>
              </a:rPr>
              <a:t>Standard</a:t>
            </a:r>
          </a:p>
        </p:txBody>
      </p:sp>
      <p:sp>
        <p:nvSpPr>
          <p:cNvPr id="35859" name="TextBox 36"/>
          <p:cNvSpPr txBox="1">
            <a:spLocks noChangeArrowheads="1"/>
          </p:cNvSpPr>
          <p:nvPr/>
        </p:nvSpPr>
        <p:spPr bwMode="auto">
          <a:xfrm>
            <a:off x="3200400" y="2667000"/>
            <a:ext cx="1524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 smtClean="0">
                <a:solidFill>
                  <a:srgbClr val="453A35"/>
                </a:solidFill>
              </a:rPr>
              <a:t>Standard</a:t>
            </a:r>
          </a:p>
        </p:txBody>
      </p:sp>
      <p:cxnSp>
        <p:nvCxnSpPr>
          <p:cNvPr id="23557" name="Straight Connector 23556"/>
          <p:cNvCxnSpPr>
            <a:cxnSpLocks noChangeShapeType="1"/>
          </p:cNvCxnSpPr>
          <p:nvPr/>
        </p:nvCxnSpPr>
        <p:spPr bwMode="auto">
          <a:xfrm>
            <a:off x="5865813" y="2794000"/>
            <a:ext cx="2744787" cy="0"/>
          </a:xfrm>
          <a:prstGeom prst="line">
            <a:avLst/>
          </a:prstGeom>
          <a:noFill/>
          <a:ln w="38100" algn="ctr">
            <a:solidFill>
              <a:srgbClr val="55234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</p:cxnSp>
      <p:sp>
        <p:nvSpPr>
          <p:cNvPr id="41" name="TextBox 39"/>
          <p:cNvSpPr txBox="1">
            <a:spLocks noChangeArrowheads="1"/>
          </p:cNvSpPr>
          <p:nvPr/>
        </p:nvSpPr>
        <p:spPr bwMode="auto">
          <a:xfrm>
            <a:off x="5638800" y="2844800"/>
            <a:ext cx="30495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smtClean="0">
                <a:solidFill>
                  <a:srgbClr val="55234F"/>
                </a:solidFill>
              </a:rPr>
              <a:t>3</a:t>
            </a:r>
          </a:p>
        </p:txBody>
      </p:sp>
      <p:sp>
        <p:nvSpPr>
          <p:cNvPr id="42" name="TextBox 39"/>
          <p:cNvSpPr txBox="1">
            <a:spLocks noChangeArrowheads="1"/>
          </p:cNvSpPr>
          <p:nvPr/>
        </p:nvSpPr>
        <p:spPr bwMode="auto">
          <a:xfrm>
            <a:off x="5638800" y="3810000"/>
            <a:ext cx="3049588" cy="187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 smtClean="0">
                <a:solidFill>
                  <a:srgbClr val="660066"/>
                </a:solidFill>
              </a:rPr>
              <a:t>= </a:t>
            </a:r>
            <a:r>
              <a:rPr lang="en-US" sz="3200" b="1" dirty="0" smtClean="0">
                <a:solidFill>
                  <a:srgbClr val="660066"/>
                </a:solidFill>
              </a:rPr>
              <a:t>.2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2000" b="1" dirty="0" smtClean="0">
                <a:solidFill>
                  <a:srgbClr val="55234F"/>
                </a:solidFill>
              </a:rPr>
              <a:t>Met Expected Growth</a:t>
            </a:r>
            <a:br>
              <a:rPr lang="en-US" sz="2000" b="1" dirty="0" smtClean="0">
                <a:solidFill>
                  <a:srgbClr val="55234F"/>
                </a:solidFill>
              </a:rPr>
            </a:br>
            <a:r>
              <a:rPr lang="en-US" sz="2000" dirty="0" smtClean="0">
                <a:solidFill>
                  <a:srgbClr val="55234F"/>
                </a:solidFill>
              </a:rPr>
              <a:t>3- year average rating on standard 6 for determining </a:t>
            </a:r>
            <a:r>
              <a:rPr lang="en-US" sz="2000" b="1" dirty="0" smtClean="0">
                <a:solidFill>
                  <a:srgbClr val="55234F"/>
                </a:solidFill>
              </a:rPr>
              <a:t>status</a:t>
            </a:r>
          </a:p>
        </p:txBody>
      </p:sp>
      <p:sp>
        <p:nvSpPr>
          <p:cNvPr id="35863" name="TextBox 2"/>
          <p:cNvSpPr txBox="1">
            <a:spLocks noChangeArrowheads="1"/>
          </p:cNvSpPr>
          <p:nvPr/>
        </p:nvSpPr>
        <p:spPr bwMode="auto">
          <a:xfrm>
            <a:off x="230410" y="5602518"/>
            <a:ext cx="8434388" cy="8925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 b="1" dirty="0" smtClean="0">
                <a:solidFill>
                  <a:srgbClr val="63554C"/>
                </a:solidFill>
              </a:rPr>
              <a:t>Note: </a:t>
            </a:r>
            <a:r>
              <a:rPr lang="en-US" sz="1800" i="1" dirty="0" smtClean="0">
                <a:solidFill>
                  <a:srgbClr val="63554C"/>
                </a:solidFill>
              </a:rPr>
              <a:t>A similar methodology applies to principals as well.</a:t>
            </a: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1800" b="1" dirty="0" smtClean="0">
                <a:solidFill>
                  <a:srgbClr val="63554C"/>
                </a:solidFill>
              </a:rPr>
              <a:t>Note:</a:t>
            </a:r>
            <a:r>
              <a:rPr lang="en-US" sz="1800" dirty="0" smtClean="0">
                <a:solidFill>
                  <a:srgbClr val="63554C"/>
                </a:solidFill>
              </a:rPr>
              <a:t> </a:t>
            </a:r>
            <a:r>
              <a:rPr lang="en-US" sz="1800" i="1" dirty="0" smtClean="0">
                <a:solidFill>
                  <a:srgbClr val="63554C"/>
                </a:solidFill>
              </a:rPr>
              <a:t>The values above represent values from the MRM model in EVAAS.</a:t>
            </a:r>
            <a:br>
              <a:rPr lang="en-US" sz="1800" i="1" dirty="0" smtClean="0">
                <a:solidFill>
                  <a:srgbClr val="63554C"/>
                </a:solidFill>
              </a:rPr>
            </a:br>
            <a:endParaRPr lang="en-US" sz="1600" i="1" dirty="0" smtClean="0">
              <a:solidFill>
                <a:srgbClr val="63554C"/>
              </a:solidFill>
            </a:endParaRPr>
          </a:p>
        </p:txBody>
      </p:sp>
      <p:sp>
        <p:nvSpPr>
          <p:cNvPr id="35864" name="Slide Number Placeholder 2"/>
          <p:cNvSpPr txBox="1">
            <a:spLocks/>
          </p:cNvSpPr>
          <p:nvPr/>
        </p:nvSpPr>
        <p:spPr bwMode="auto">
          <a:xfrm>
            <a:off x="6992938" y="6475413"/>
            <a:ext cx="1905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B3AB8B1A-8932-4CD8-85E3-35CD0BDFB5F7}" type="datetime1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10/26/2012</a:t>
            </a:fld>
            <a:r>
              <a:rPr lang="en-US" sz="1200" smtClean="0">
                <a:solidFill>
                  <a:srgbClr val="000000"/>
                </a:solidFill>
              </a:rPr>
              <a:t>  •  page </a:t>
            </a:r>
            <a:fld id="{87A98647-6B00-4F4F-B274-0C72BB454E70}" type="slidenum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 sz="12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15341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41" grpId="0"/>
      <p:bldP spid="4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228600" y="304800"/>
            <a:ext cx="8534400" cy="10668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+mj-lt"/>
                <a:ea typeface="+mj-ea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9pPr>
          </a:lstStyle>
          <a:p>
            <a:pPr>
              <a:defRPr/>
            </a:pPr>
            <a:r>
              <a:rPr lang="en-US" dirty="0" smtClean="0"/>
              <a:t>Three Years of Data</a:t>
            </a:r>
          </a:p>
        </p:txBody>
      </p:sp>
      <p:sp>
        <p:nvSpPr>
          <p:cNvPr id="34821" name="Slide Number Placeholder 2"/>
          <p:cNvSpPr txBox="1">
            <a:spLocks/>
          </p:cNvSpPr>
          <p:nvPr/>
        </p:nvSpPr>
        <p:spPr bwMode="auto">
          <a:xfrm>
            <a:off x="6992938" y="6475413"/>
            <a:ext cx="1905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1164DCC4-2806-48B2-82A0-EE17DA96FA15}" type="datetime1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10/26/2012</a:t>
            </a:fld>
            <a:r>
              <a:rPr lang="en-US" sz="1200" smtClean="0">
                <a:solidFill>
                  <a:srgbClr val="000000"/>
                </a:solidFill>
              </a:rPr>
              <a:t>  •  page </a:t>
            </a:r>
            <a:fld id="{673B3837-50D3-4D5B-9F88-C075EB8F2DCC}" type="slidenum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US" sz="1200" smtClean="0">
              <a:solidFill>
                <a:srgbClr val="00000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15690" y="1676400"/>
            <a:ext cx="844731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453A35"/>
                </a:solidFill>
              </a:rPr>
              <a:t>Any three years of data attributable to a teacher or principal will be combined and used:</a:t>
            </a:r>
          </a:p>
          <a:p>
            <a:pPr marL="1714500" lvl="3" indent="-342900"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453A35"/>
                </a:solidFill>
              </a:rPr>
              <a:t>Any grades</a:t>
            </a:r>
          </a:p>
          <a:p>
            <a:pPr marL="1714500" lvl="3" indent="-342900"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453A35"/>
                </a:solidFill>
              </a:rPr>
              <a:t>Any subjects</a:t>
            </a:r>
          </a:p>
          <a:p>
            <a:pPr marL="1714500" lvl="3" indent="-342900"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453A35"/>
                </a:solidFill>
              </a:rPr>
              <a:t>Any schools</a:t>
            </a:r>
          </a:p>
          <a:p>
            <a:pPr marL="1714500" lvl="3" indent="-342900">
              <a:buFont typeface="Arial" pitchFamily="34" charset="0"/>
              <a:buChar char="•"/>
            </a:pPr>
            <a:r>
              <a:rPr lang="en-US" sz="2800" dirty="0" smtClean="0">
                <a:solidFill>
                  <a:srgbClr val="453A35"/>
                </a:solidFill>
              </a:rPr>
              <a:t>Any districts</a:t>
            </a:r>
          </a:p>
          <a:p>
            <a:endParaRPr lang="en-US" sz="2800" dirty="0" smtClean="0">
              <a:solidFill>
                <a:srgbClr val="453A35"/>
              </a:solidFill>
            </a:endParaRPr>
          </a:p>
          <a:p>
            <a:r>
              <a:rPr lang="en-US" sz="2800" dirty="0" smtClean="0">
                <a:solidFill>
                  <a:srgbClr val="453A35"/>
                </a:solidFill>
              </a:rPr>
              <a:t>The three years of data do not start until they are specific to that teacher and his or her students</a:t>
            </a:r>
            <a:endParaRPr lang="en-US" sz="2800" dirty="0">
              <a:solidFill>
                <a:srgbClr val="453A3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94837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228600" y="304800"/>
            <a:ext cx="8534400" cy="10668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+mj-lt"/>
                <a:ea typeface="+mj-ea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9pPr>
          </a:lstStyle>
          <a:p>
            <a:pPr>
              <a:defRPr/>
            </a:pPr>
            <a:r>
              <a:rPr lang="en-US" dirty="0" smtClean="0"/>
              <a:t>Status </a:t>
            </a:r>
          </a:p>
        </p:txBody>
      </p:sp>
      <p:sp>
        <p:nvSpPr>
          <p:cNvPr id="48" name="Content Placeholder 4"/>
          <p:cNvSpPr txBox="1">
            <a:spLocks/>
          </p:cNvSpPr>
          <p:nvPr/>
        </p:nvSpPr>
        <p:spPr bwMode="auto">
          <a:xfrm>
            <a:off x="668338" y="1828800"/>
            <a:ext cx="7724775" cy="4114800"/>
          </a:xfrm>
          <a:prstGeom prst="rect">
            <a:avLst/>
          </a:prstGeom>
          <a:solidFill>
            <a:srgbClr val="453A35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fontAlgn="base">
              <a:lnSpc>
                <a:spcPct val="80000"/>
              </a:lnSpc>
              <a:spcBef>
                <a:spcPct val="60000"/>
              </a:spcBef>
              <a:spcAft>
                <a:spcPct val="0"/>
              </a:spcAft>
              <a:buClr>
                <a:srgbClr val="463D35"/>
              </a:buClr>
            </a:pPr>
            <a:endParaRPr lang="en-US" sz="4000" smtClean="0">
              <a:solidFill>
                <a:srgbClr val="63554C"/>
              </a:solidFill>
              <a:cs typeface="Arial" pitchFamily="34" charset="0"/>
            </a:endParaRPr>
          </a:p>
        </p:txBody>
      </p:sp>
      <p:sp>
        <p:nvSpPr>
          <p:cNvPr id="36869" name="Rectangle 5"/>
          <p:cNvSpPr>
            <a:spLocks noChangeArrowheads="1"/>
          </p:cNvSpPr>
          <p:nvPr/>
        </p:nvSpPr>
        <p:spPr bwMode="auto">
          <a:xfrm>
            <a:off x="1863725" y="4348163"/>
            <a:ext cx="1676400" cy="709612"/>
          </a:xfrm>
          <a:prstGeom prst="rect">
            <a:avLst/>
          </a:prstGeom>
          <a:solidFill>
            <a:srgbClr val="55234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</a:endParaRPr>
          </a:p>
        </p:txBody>
      </p:sp>
      <p:sp>
        <p:nvSpPr>
          <p:cNvPr id="49" name="Title 1"/>
          <p:cNvSpPr>
            <a:spLocks noGrp="1"/>
          </p:cNvSpPr>
          <p:nvPr>
            <p:ph type="title"/>
          </p:nvPr>
        </p:nvSpPr>
        <p:spPr>
          <a:xfrm>
            <a:off x="1306513" y="2049463"/>
            <a:ext cx="6527800" cy="3378200"/>
          </a:xfrm>
        </p:spPr>
        <p:txBody>
          <a:bodyPr/>
          <a:lstStyle/>
          <a:p>
            <a:pPr>
              <a:defRPr/>
            </a:pPr>
            <a:r>
              <a:rPr lang="en-US" sz="4000" dirty="0" smtClean="0">
                <a:solidFill>
                  <a:schemeClr val="accent1"/>
                </a:solidFill>
                <a:latin typeface="+mn-lt"/>
              </a:rPr>
              <a:t>So once a educator has a three-year average rating for Standard 6 or 8, how is status determined?</a:t>
            </a:r>
            <a:endParaRPr lang="en-US" sz="4000" b="0" dirty="0" smtClean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36871" name="Slide Number Placeholder 2"/>
          <p:cNvSpPr txBox="1">
            <a:spLocks/>
          </p:cNvSpPr>
          <p:nvPr/>
        </p:nvSpPr>
        <p:spPr bwMode="auto">
          <a:xfrm>
            <a:off x="6992938" y="6475413"/>
            <a:ext cx="1905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BE70ADC8-197F-4E77-B702-624C0A962473}" type="datetime1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10/26/2012</a:t>
            </a:fld>
            <a:r>
              <a:rPr lang="en-US" sz="1200" smtClean="0">
                <a:solidFill>
                  <a:srgbClr val="000000"/>
                </a:solidFill>
              </a:rPr>
              <a:t>  •  page </a:t>
            </a:r>
            <a:fld id="{1E208576-AE73-44A7-8038-9F135B720644}" type="slidenum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US" sz="12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99778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228600" y="304800"/>
            <a:ext cx="8534400" cy="10668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+mj-lt"/>
                <a:ea typeface="+mj-ea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9pPr>
          </a:lstStyle>
          <a:p>
            <a:pPr>
              <a:defRPr/>
            </a:pPr>
            <a:r>
              <a:rPr lang="en-US" dirty="0" smtClean="0"/>
              <a:t>Status </a:t>
            </a:r>
          </a:p>
        </p:txBody>
      </p:sp>
      <p:sp>
        <p:nvSpPr>
          <p:cNvPr id="37892" name="TextBox 2"/>
          <p:cNvSpPr txBox="1">
            <a:spLocks noChangeArrowheads="1"/>
          </p:cNvSpPr>
          <p:nvPr/>
        </p:nvSpPr>
        <p:spPr bwMode="auto">
          <a:xfrm>
            <a:off x="228600" y="1549400"/>
            <a:ext cx="85344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2857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en-US" sz="3200" b="1" smtClean="0">
                <a:solidFill>
                  <a:srgbClr val="63554C"/>
                </a:solidFill>
              </a:rPr>
              <a:t>The Three </a:t>
            </a:r>
            <a:r>
              <a:rPr lang="en-US" sz="3200" b="1" smtClean="0">
                <a:solidFill>
                  <a:srgbClr val="660066"/>
                </a:solidFill>
              </a:rPr>
              <a:t>Status</a:t>
            </a:r>
            <a:r>
              <a:rPr lang="en-US" sz="3200" b="1" smtClean="0">
                <a:solidFill>
                  <a:srgbClr val="63554C"/>
                </a:solidFill>
              </a:rPr>
              <a:t> Categories are</a:t>
            </a:r>
            <a:endParaRPr lang="en-US" sz="2800" smtClean="0">
              <a:solidFill>
                <a:srgbClr val="63554C"/>
              </a:solidFill>
            </a:endParaRPr>
          </a:p>
        </p:txBody>
      </p:sp>
      <p:sp>
        <p:nvSpPr>
          <p:cNvPr id="37893" name="TextBox 8"/>
          <p:cNvSpPr txBox="1">
            <a:spLocks noChangeArrowheads="1"/>
          </p:cNvSpPr>
          <p:nvPr/>
        </p:nvSpPr>
        <p:spPr bwMode="auto">
          <a:xfrm>
            <a:off x="1225550" y="2667000"/>
            <a:ext cx="72326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742950" indent="-7429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 Bold" charset="-52"/>
              <a:buAutoNum type="arabicPeriod"/>
            </a:pPr>
            <a:r>
              <a:rPr lang="en-US" sz="4000" b="1" smtClean="0">
                <a:solidFill>
                  <a:srgbClr val="55234F"/>
                </a:solidFill>
              </a:rPr>
              <a:t>In Need of Improvement</a:t>
            </a:r>
          </a:p>
        </p:txBody>
      </p:sp>
      <p:sp>
        <p:nvSpPr>
          <p:cNvPr id="37894" name="TextBox 9"/>
          <p:cNvSpPr txBox="1">
            <a:spLocks noChangeArrowheads="1"/>
          </p:cNvSpPr>
          <p:nvPr/>
        </p:nvSpPr>
        <p:spPr bwMode="auto">
          <a:xfrm>
            <a:off x="1219200" y="3652838"/>
            <a:ext cx="64833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742950" indent="-7429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 Bold" charset="-52"/>
              <a:buAutoNum type="arabicPeriod" startAt="2"/>
            </a:pPr>
            <a:r>
              <a:rPr lang="en-US" sz="4000" b="1" smtClean="0">
                <a:solidFill>
                  <a:srgbClr val="55234F"/>
                </a:solidFill>
              </a:rPr>
              <a:t>Effective</a:t>
            </a:r>
          </a:p>
        </p:txBody>
      </p:sp>
      <p:sp>
        <p:nvSpPr>
          <p:cNvPr id="37895" name="TextBox 10"/>
          <p:cNvSpPr txBox="1">
            <a:spLocks noChangeArrowheads="1"/>
          </p:cNvSpPr>
          <p:nvPr/>
        </p:nvSpPr>
        <p:spPr bwMode="auto">
          <a:xfrm>
            <a:off x="1219200" y="4702175"/>
            <a:ext cx="648335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742950" indent="-7429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 Bold" charset="-52"/>
              <a:buAutoNum type="arabicPeriod" startAt="3"/>
            </a:pPr>
            <a:r>
              <a:rPr lang="en-US" sz="4000" b="1" smtClean="0">
                <a:solidFill>
                  <a:srgbClr val="55234F"/>
                </a:solidFill>
              </a:rPr>
              <a:t>Highly Effective</a:t>
            </a:r>
          </a:p>
        </p:txBody>
      </p:sp>
      <p:sp>
        <p:nvSpPr>
          <p:cNvPr id="37896" name="Slide Number Placeholder 2"/>
          <p:cNvSpPr txBox="1">
            <a:spLocks/>
          </p:cNvSpPr>
          <p:nvPr/>
        </p:nvSpPr>
        <p:spPr bwMode="auto">
          <a:xfrm>
            <a:off x="6992938" y="6475413"/>
            <a:ext cx="1905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216C6306-7180-4B34-A5BC-094B0E7A0573}" type="datetime1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10/26/2012</a:t>
            </a:fld>
            <a:r>
              <a:rPr lang="en-US" sz="1200" smtClean="0">
                <a:solidFill>
                  <a:srgbClr val="000000"/>
                </a:solidFill>
              </a:rPr>
              <a:t>  •  page </a:t>
            </a:r>
            <a:fld id="{FB465950-2DF5-45A9-B276-33327BC5D11B}" type="slidenum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en-US" sz="12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842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ChangeArrowheads="1"/>
          </p:cNvSpPr>
          <p:nvPr/>
        </p:nvSpPr>
        <p:spPr bwMode="auto">
          <a:xfrm>
            <a:off x="0" y="1557338"/>
            <a:ext cx="9144000" cy="5281612"/>
          </a:xfrm>
          <a:prstGeom prst="rect">
            <a:avLst/>
          </a:pr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 bwMode="auto">
          <a:xfrm>
            <a:off x="228600" y="304800"/>
            <a:ext cx="8534400" cy="10668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+mj-lt"/>
                <a:ea typeface="+mj-ea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9pPr>
          </a:lstStyle>
          <a:p>
            <a:pPr>
              <a:defRPr/>
            </a:pPr>
            <a:r>
              <a:rPr lang="en-US" dirty="0" smtClean="0"/>
              <a:t>Teacher Status</a:t>
            </a:r>
          </a:p>
        </p:txBody>
      </p:sp>
      <p:graphicFrame>
        <p:nvGraphicFramePr>
          <p:cNvPr id="23552" name="Table 23551"/>
          <p:cNvGraphicFramePr>
            <a:graphicFrameLocks noGrp="1"/>
          </p:cNvGraphicFramePr>
          <p:nvPr/>
        </p:nvGraphicFramePr>
        <p:xfrm>
          <a:off x="152400" y="1600200"/>
          <a:ext cx="8839200" cy="5105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52800"/>
                <a:gridCol w="1930400"/>
                <a:gridCol w="1778000"/>
                <a:gridCol w="1778000"/>
              </a:tblGrid>
              <a:tr h="891419"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chemeClr val="accent1"/>
                        </a:solidFill>
                      </a:endParaRPr>
                    </a:p>
                  </a:txBody>
                  <a:tcPr marL="91434" marR="91434" marT="45625" marB="45625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55234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olidFill>
                            <a:schemeClr val="accent1"/>
                          </a:solidFill>
                        </a:rPr>
                        <a:t>In</a:t>
                      </a:r>
                      <a:r>
                        <a:rPr lang="en-US" sz="2000" baseline="0" dirty="0" smtClean="0">
                          <a:solidFill>
                            <a:schemeClr val="accent1"/>
                          </a:solidFill>
                        </a:rPr>
                        <a:t> Need of Improvement</a:t>
                      </a:r>
                      <a:endParaRPr lang="en-US" sz="2000" dirty="0">
                        <a:solidFill>
                          <a:schemeClr val="accent1"/>
                        </a:solidFill>
                      </a:endParaRPr>
                    </a:p>
                  </a:txBody>
                  <a:tcPr marL="91434" marR="91434" marT="45625" marB="45625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55234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55234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234F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000" b="1" kern="1200" dirty="0" smtClean="0">
                          <a:solidFill>
                            <a:schemeClr val="accen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Effective</a:t>
                      </a:r>
                      <a:endParaRPr lang="en-US" sz="2000" dirty="0" smtClean="0">
                        <a:solidFill>
                          <a:schemeClr val="accent1"/>
                        </a:solidFill>
                        <a:effectLst/>
                      </a:endParaRPr>
                    </a:p>
                  </a:txBody>
                  <a:tcPr marL="91434" marR="91434" marT="45625" marB="45625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55234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55234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234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aseline="0" dirty="0" smtClean="0">
                          <a:solidFill>
                            <a:schemeClr val="accent1"/>
                          </a:solidFill>
                        </a:rPr>
                        <a:t>Highly </a:t>
                      </a:r>
                      <a:r>
                        <a:rPr lang="en-US" sz="2000" dirty="0" smtClean="0">
                          <a:solidFill>
                            <a:schemeClr val="accent1"/>
                          </a:solidFill>
                        </a:rPr>
                        <a:t>Effective</a:t>
                      </a:r>
                    </a:p>
                  </a:txBody>
                  <a:tcPr marL="91434" marR="91434" marT="45625" marB="45625" anchor="ctr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55234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55234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55234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5234F"/>
                    </a:solidFill>
                  </a:tcPr>
                </a:tc>
              </a:tr>
              <a:tr h="1782838"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rgbClr val="55234F"/>
                        </a:solidFill>
                      </a:endParaRPr>
                    </a:p>
                  </a:txBody>
                  <a:tcPr marL="91434" marR="91434" marT="45625" marB="45625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55234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rgbClr val="55234F"/>
                        </a:solidFill>
                      </a:endParaRPr>
                    </a:p>
                  </a:txBody>
                  <a:tcPr marL="91434" marR="91434" marT="45625" marB="4562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55234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 smtClean="0">
                        <a:effectLst/>
                      </a:endParaRPr>
                    </a:p>
                  </a:txBody>
                  <a:tcPr marL="91434" marR="91434" marT="45625" marB="45625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55234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solidFill>
                          <a:srgbClr val="55234F"/>
                        </a:solidFill>
                      </a:endParaRPr>
                    </a:p>
                  </a:txBody>
                  <a:tcPr marL="91434" marR="91434" marT="45625" marB="45625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55234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55234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5000"/>
                      </a:schemeClr>
                    </a:solidFill>
                  </a:tcPr>
                </a:tc>
              </a:tr>
              <a:tr h="582765"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rgbClr val="55234F"/>
                        </a:solidFill>
                      </a:endParaRPr>
                    </a:p>
                  </a:txBody>
                  <a:tcPr marL="91434" marR="91434" marT="45625" marB="45625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rgbClr val="55234F"/>
                        </a:solidFill>
                      </a:endParaRPr>
                    </a:p>
                  </a:txBody>
                  <a:tcPr marL="91434" marR="91434" marT="45625" marB="4562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 smtClean="0">
                        <a:effectLst/>
                      </a:endParaRPr>
                    </a:p>
                  </a:txBody>
                  <a:tcPr marL="91434" marR="91434" marT="45625" marB="45625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solidFill>
                          <a:srgbClr val="55234F"/>
                        </a:solidFill>
                      </a:endParaRPr>
                    </a:p>
                  </a:txBody>
                  <a:tcPr marL="91434" marR="91434" marT="45625" marB="45625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55234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5000"/>
                      </a:schemeClr>
                    </a:solidFill>
                  </a:tcPr>
                </a:tc>
              </a:tr>
              <a:tr h="1848378"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rgbClr val="55234F"/>
                        </a:solidFill>
                      </a:endParaRPr>
                    </a:p>
                  </a:txBody>
                  <a:tcPr marL="91434" marR="91434" marT="45625" marB="45625">
                    <a:lnL w="28575" cap="flat" cmpd="sng" algn="ctr">
                      <a:solidFill>
                        <a:schemeClr val="accent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55234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2000" dirty="0">
                        <a:solidFill>
                          <a:srgbClr val="55234F"/>
                        </a:solidFill>
                      </a:endParaRPr>
                    </a:p>
                  </a:txBody>
                  <a:tcPr marL="91434" marR="91434" marT="45625" marB="45625">
                    <a:lnL w="571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55234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rtl="0" eaLnBrk="1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2000" dirty="0" smtClean="0">
                        <a:effectLst/>
                      </a:endParaRPr>
                    </a:p>
                  </a:txBody>
                  <a:tcPr marL="91434" marR="91434" marT="45625" marB="45625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55234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2000" dirty="0" smtClean="0">
                        <a:solidFill>
                          <a:srgbClr val="55234F"/>
                        </a:solidFill>
                      </a:endParaRPr>
                    </a:p>
                  </a:txBody>
                  <a:tcPr marL="91434" marR="91434" marT="45625" marB="45625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55234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55234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5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8949" name="Rectangle 2"/>
          <p:cNvSpPr>
            <a:spLocks noChangeArrowheads="1"/>
          </p:cNvSpPr>
          <p:nvPr/>
        </p:nvSpPr>
        <p:spPr bwMode="auto">
          <a:xfrm>
            <a:off x="-1588" y="2630488"/>
            <a:ext cx="335438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en-US" sz="3200" b="1" smtClean="0">
                <a:solidFill>
                  <a:srgbClr val="55234F"/>
                </a:solidFill>
                <a:cs typeface="Tahoma" pitchFamily="34" charset="0"/>
              </a:rPr>
              <a:t>Standards 1-5</a:t>
            </a:r>
            <a:br>
              <a:rPr lang="en-US" sz="3200" b="1" smtClean="0">
                <a:solidFill>
                  <a:srgbClr val="55234F"/>
                </a:solidFill>
                <a:cs typeface="Tahoma" pitchFamily="34" charset="0"/>
              </a:rPr>
            </a:br>
            <a:r>
              <a:rPr lang="en-US" sz="2000" smtClean="0">
                <a:solidFill>
                  <a:srgbClr val="55234F"/>
                </a:solidFill>
                <a:cs typeface="Tahoma" pitchFamily="34" charset="0"/>
              </a:rPr>
              <a:t>In the year</a:t>
            </a:r>
            <a:endParaRPr lang="en-US" sz="2000" u="sng" smtClean="0">
              <a:solidFill>
                <a:srgbClr val="55234F"/>
              </a:solidFill>
              <a:cs typeface="Tahoma" pitchFamily="34" charset="0"/>
            </a:endParaRPr>
          </a:p>
        </p:txBody>
      </p:sp>
      <p:sp>
        <p:nvSpPr>
          <p:cNvPr id="38950" name="Rectangle 44"/>
          <p:cNvSpPr>
            <a:spLocks noChangeArrowheads="1"/>
          </p:cNvSpPr>
          <p:nvPr/>
        </p:nvSpPr>
        <p:spPr bwMode="auto">
          <a:xfrm>
            <a:off x="-1066800" y="4902200"/>
            <a:ext cx="4378325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en-US" sz="3200" b="1" smtClean="0">
                <a:solidFill>
                  <a:srgbClr val="55234F"/>
                </a:solidFill>
                <a:cs typeface="Tahoma" pitchFamily="34" charset="0"/>
              </a:rPr>
              <a:t>Standard 6</a:t>
            </a:r>
            <a:r>
              <a:rPr lang="en-US" sz="2800" b="1" smtClean="0">
                <a:solidFill>
                  <a:srgbClr val="55234F"/>
                </a:solidFill>
                <a:cs typeface="Tahoma" pitchFamily="34" charset="0"/>
              </a:rPr>
              <a:t/>
            </a:r>
            <a:br>
              <a:rPr lang="en-US" sz="2800" b="1" smtClean="0">
                <a:solidFill>
                  <a:srgbClr val="55234F"/>
                </a:solidFill>
                <a:cs typeface="Tahoma" pitchFamily="34" charset="0"/>
              </a:rPr>
            </a:br>
            <a:r>
              <a:rPr lang="en-US" sz="2000" smtClean="0">
                <a:solidFill>
                  <a:srgbClr val="55234F"/>
                </a:solidFill>
                <a:cs typeface="Tahoma" pitchFamily="34" charset="0"/>
              </a:rPr>
              <a:t>Three-year rolling average </a:t>
            </a:r>
            <a:endParaRPr lang="en-US" sz="2000" u="sng" smtClean="0">
              <a:solidFill>
                <a:srgbClr val="55234F"/>
              </a:solidFill>
              <a:cs typeface="Tahoma" pitchFamily="34" charset="0"/>
            </a:endParaRPr>
          </a:p>
        </p:txBody>
      </p:sp>
      <p:sp>
        <p:nvSpPr>
          <p:cNvPr id="38951" name="Rectangle 4"/>
          <p:cNvSpPr>
            <a:spLocks noChangeArrowheads="1"/>
          </p:cNvSpPr>
          <p:nvPr/>
        </p:nvSpPr>
        <p:spPr bwMode="auto">
          <a:xfrm>
            <a:off x="439738" y="5946775"/>
            <a:ext cx="520700" cy="520700"/>
          </a:xfrm>
          <a:prstGeom prst="rect">
            <a:avLst/>
          </a:prstGeom>
          <a:solidFill>
            <a:srgbClr val="73B632"/>
          </a:solidFill>
          <a:ln w="25400">
            <a:solidFill>
              <a:srgbClr val="453A35"/>
            </a:solidFill>
            <a:round/>
            <a:headEnd/>
            <a:tailEnd/>
          </a:ln>
        </p:spPr>
        <p:txBody>
          <a:bodyPr anchor="b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b="1" smtClean="0">
                <a:solidFill>
                  <a:srgbClr val="453A35"/>
                </a:solidFill>
              </a:rPr>
              <a:t>6</a:t>
            </a:r>
          </a:p>
        </p:txBody>
      </p:sp>
      <p:sp>
        <p:nvSpPr>
          <p:cNvPr id="38952" name="Rectangle 4"/>
          <p:cNvSpPr>
            <a:spLocks noChangeArrowheads="1"/>
          </p:cNvSpPr>
          <p:nvPr/>
        </p:nvSpPr>
        <p:spPr bwMode="auto">
          <a:xfrm>
            <a:off x="1277938" y="5946775"/>
            <a:ext cx="517525" cy="520700"/>
          </a:xfrm>
          <a:prstGeom prst="rect">
            <a:avLst/>
          </a:prstGeom>
          <a:solidFill>
            <a:srgbClr val="73B632"/>
          </a:solidFill>
          <a:ln w="25400">
            <a:solidFill>
              <a:srgbClr val="453A35"/>
            </a:solidFill>
            <a:round/>
            <a:headEnd/>
            <a:tailEnd/>
          </a:ln>
        </p:spPr>
        <p:txBody>
          <a:bodyPr anchor="b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b="1" smtClean="0">
                <a:solidFill>
                  <a:srgbClr val="453A35"/>
                </a:solidFill>
              </a:rPr>
              <a:t>6</a:t>
            </a:r>
          </a:p>
        </p:txBody>
      </p:sp>
      <p:sp>
        <p:nvSpPr>
          <p:cNvPr id="38953" name="Rectangle 4"/>
          <p:cNvSpPr>
            <a:spLocks noChangeArrowheads="1"/>
          </p:cNvSpPr>
          <p:nvPr/>
        </p:nvSpPr>
        <p:spPr bwMode="auto">
          <a:xfrm>
            <a:off x="2146300" y="5946775"/>
            <a:ext cx="519113" cy="520700"/>
          </a:xfrm>
          <a:prstGeom prst="rect">
            <a:avLst/>
          </a:prstGeom>
          <a:solidFill>
            <a:srgbClr val="73B632"/>
          </a:solidFill>
          <a:ln w="25400">
            <a:solidFill>
              <a:srgbClr val="453A35"/>
            </a:solidFill>
            <a:round/>
            <a:headEnd/>
            <a:tailEnd/>
          </a:ln>
        </p:spPr>
        <p:txBody>
          <a:bodyPr anchor="b"/>
          <a:lstStyle/>
          <a:p>
            <a:pPr algn="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b="1" smtClean="0">
                <a:solidFill>
                  <a:srgbClr val="453A35"/>
                </a:solidFill>
              </a:rPr>
              <a:t>6</a:t>
            </a:r>
          </a:p>
        </p:txBody>
      </p:sp>
      <p:sp>
        <p:nvSpPr>
          <p:cNvPr id="68" name="TextBox 2"/>
          <p:cNvSpPr txBox="1">
            <a:spLocks noChangeArrowheads="1"/>
          </p:cNvSpPr>
          <p:nvPr/>
        </p:nvSpPr>
        <p:spPr bwMode="auto">
          <a:xfrm>
            <a:off x="303213" y="5983288"/>
            <a:ext cx="809625" cy="4318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100" b="1" i="1" dirty="0" smtClean="0">
                <a:solidFill>
                  <a:srgbClr val="FFFFFF"/>
                </a:solidFill>
              </a:rPr>
              <a:t>2 years </a:t>
            </a:r>
            <a:br>
              <a:rPr lang="en-US" sz="1100" b="1" i="1" dirty="0" smtClean="0">
                <a:solidFill>
                  <a:srgbClr val="FFFFFF"/>
                </a:solidFill>
              </a:rPr>
            </a:br>
            <a:r>
              <a:rPr lang="en-US" sz="1100" b="1" i="1" dirty="0" smtClean="0">
                <a:solidFill>
                  <a:srgbClr val="FFFFFF"/>
                </a:solidFill>
              </a:rPr>
              <a:t>ago</a:t>
            </a:r>
            <a:endParaRPr lang="en-US" sz="1050" b="1" i="1" dirty="0" smtClean="0">
              <a:solidFill>
                <a:srgbClr val="FFFFFF"/>
              </a:solidFill>
            </a:endParaRPr>
          </a:p>
        </p:txBody>
      </p:sp>
      <p:sp>
        <p:nvSpPr>
          <p:cNvPr id="69" name="TextBox 2"/>
          <p:cNvSpPr txBox="1">
            <a:spLocks noChangeArrowheads="1"/>
          </p:cNvSpPr>
          <p:nvPr/>
        </p:nvSpPr>
        <p:spPr bwMode="auto">
          <a:xfrm>
            <a:off x="976313" y="5986463"/>
            <a:ext cx="1092200" cy="43021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100" b="1" i="1" smtClean="0">
                <a:solidFill>
                  <a:srgbClr val="FFFFFF"/>
                </a:solidFill>
              </a:rPr>
              <a:t>1 year </a:t>
            </a:r>
            <a:br>
              <a:rPr lang="en-US" sz="1100" b="1" i="1" smtClean="0">
                <a:solidFill>
                  <a:srgbClr val="FFFFFF"/>
                </a:solidFill>
              </a:rPr>
            </a:br>
            <a:r>
              <a:rPr lang="en-US" sz="1100" b="1" i="1" smtClean="0">
                <a:solidFill>
                  <a:srgbClr val="FFFFFF"/>
                </a:solidFill>
              </a:rPr>
              <a:t>ago</a:t>
            </a:r>
            <a:endParaRPr lang="en-US" sz="1050" b="1" i="1" smtClean="0">
              <a:solidFill>
                <a:srgbClr val="FFFFFF"/>
              </a:solidFill>
            </a:endParaRPr>
          </a:p>
        </p:txBody>
      </p:sp>
      <p:sp>
        <p:nvSpPr>
          <p:cNvPr id="70" name="TextBox 2"/>
          <p:cNvSpPr txBox="1">
            <a:spLocks noChangeArrowheads="1"/>
          </p:cNvSpPr>
          <p:nvPr/>
        </p:nvSpPr>
        <p:spPr bwMode="auto">
          <a:xfrm>
            <a:off x="1998663" y="5991225"/>
            <a:ext cx="808037" cy="43180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/>
                <a:cs typeface="ＭＳ Ｐゴシック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100" b="1" i="1" smtClean="0">
                <a:solidFill>
                  <a:srgbClr val="FFFFFF"/>
                </a:solidFill>
              </a:rPr>
              <a:t>This</a:t>
            </a:r>
            <a:br>
              <a:rPr lang="en-US" sz="1100" b="1" i="1" smtClean="0">
                <a:solidFill>
                  <a:srgbClr val="FFFFFF"/>
                </a:solidFill>
              </a:rPr>
            </a:br>
            <a:r>
              <a:rPr lang="en-US" sz="1100" b="1" i="1" smtClean="0">
                <a:solidFill>
                  <a:srgbClr val="FFFFFF"/>
                </a:solidFill>
              </a:rPr>
              <a:t>year</a:t>
            </a:r>
            <a:endParaRPr lang="en-US" sz="1050" b="1" i="1" smtClean="0">
              <a:solidFill>
                <a:srgbClr val="FFFFFF"/>
              </a:solidFill>
            </a:endParaRPr>
          </a:p>
        </p:txBody>
      </p:sp>
      <p:sp>
        <p:nvSpPr>
          <p:cNvPr id="38957" name="Rectangle 59"/>
          <p:cNvSpPr>
            <a:spLocks noChangeArrowheads="1"/>
          </p:cNvSpPr>
          <p:nvPr/>
        </p:nvSpPr>
        <p:spPr bwMode="auto">
          <a:xfrm>
            <a:off x="976313" y="5961063"/>
            <a:ext cx="3222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55234F"/>
                </a:solidFill>
                <a:cs typeface="Tahoma" pitchFamily="34" charset="0"/>
              </a:rPr>
              <a:t>+</a:t>
            </a:r>
            <a:endParaRPr lang="en-US" sz="2400" u="sng" smtClean="0">
              <a:solidFill>
                <a:srgbClr val="55234F"/>
              </a:solidFill>
              <a:cs typeface="Tahoma" pitchFamily="34" charset="0"/>
            </a:endParaRPr>
          </a:p>
        </p:txBody>
      </p:sp>
      <p:sp>
        <p:nvSpPr>
          <p:cNvPr id="38958" name="Rectangle 60"/>
          <p:cNvSpPr>
            <a:spLocks noChangeArrowheads="1"/>
          </p:cNvSpPr>
          <p:nvPr/>
        </p:nvSpPr>
        <p:spPr bwMode="auto">
          <a:xfrm>
            <a:off x="1808163" y="5961063"/>
            <a:ext cx="322262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55234F"/>
                </a:solidFill>
                <a:cs typeface="Tahoma" pitchFamily="34" charset="0"/>
              </a:rPr>
              <a:t>+</a:t>
            </a:r>
            <a:endParaRPr lang="en-US" sz="2400" u="sng" smtClean="0">
              <a:solidFill>
                <a:srgbClr val="55234F"/>
              </a:solidFill>
              <a:cs typeface="Tahoma" pitchFamily="34" charset="0"/>
            </a:endParaRPr>
          </a:p>
        </p:txBody>
      </p:sp>
      <p:sp>
        <p:nvSpPr>
          <p:cNvPr id="38959" name="Rectangle 61"/>
          <p:cNvSpPr>
            <a:spLocks noChangeArrowheads="1"/>
          </p:cNvSpPr>
          <p:nvPr/>
        </p:nvSpPr>
        <p:spPr bwMode="auto">
          <a:xfrm>
            <a:off x="2833688" y="5757863"/>
            <a:ext cx="322262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en-US" sz="6000" smtClean="0">
                <a:solidFill>
                  <a:srgbClr val="55234F"/>
                </a:solidFill>
                <a:cs typeface="Tahoma" pitchFamily="34" charset="0"/>
              </a:rPr>
              <a:t>/</a:t>
            </a:r>
            <a:endParaRPr lang="en-US" sz="6000" u="sng" smtClean="0">
              <a:solidFill>
                <a:srgbClr val="55234F"/>
              </a:solidFill>
              <a:cs typeface="Tahoma" pitchFamily="34" charset="0"/>
            </a:endParaRPr>
          </a:p>
        </p:txBody>
      </p:sp>
      <p:sp>
        <p:nvSpPr>
          <p:cNvPr id="38960" name="Rectangle 62"/>
          <p:cNvSpPr>
            <a:spLocks noChangeArrowheads="1"/>
          </p:cNvSpPr>
          <p:nvPr/>
        </p:nvSpPr>
        <p:spPr bwMode="auto">
          <a:xfrm>
            <a:off x="2932113" y="5830888"/>
            <a:ext cx="801687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en-US" sz="4400" b="1" smtClean="0">
                <a:solidFill>
                  <a:srgbClr val="55234F"/>
                </a:solidFill>
                <a:cs typeface="Tahoma" pitchFamily="34" charset="0"/>
              </a:rPr>
              <a:t>3</a:t>
            </a:r>
            <a:endParaRPr lang="en-US" sz="4400" b="1" u="sng" smtClean="0">
              <a:solidFill>
                <a:srgbClr val="55234F"/>
              </a:solidFill>
              <a:cs typeface="Tahoma" pitchFamily="34" charset="0"/>
            </a:endParaRPr>
          </a:p>
        </p:txBody>
      </p:sp>
      <p:sp>
        <p:nvSpPr>
          <p:cNvPr id="38961" name="Rectangle 63"/>
          <p:cNvSpPr>
            <a:spLocks noChangeArrowheads="1"/>
          </p:cNvSpPr>
          <p:nvPr/>
        </p:nvSpPr>
        <p:spPr bwMode="auto">
          <a:xfrm>
            <a:off x="2614613" y="5746750"/>
            <a:ext cx="3238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en-US" sz="4800" smtClean="0">
                <a:solidFill>
                  <a:srgbClr val="55234F"/>
                </a:solidFill>
                <a:cs typeface="Tahoma" pitchFamily="34" charset="0"/>
              </a:rPr>
              <a:t>)</a:t>
            </a:r>
            <a:endParaRPr lang="en-US" sz="4800" u="sng" smtClean="0">
              <a:solidFill>
                <a:srgbClr val="55234F"/>
              </a:solidFill>
              <a:cs typeface="Tahoma" pitchFamily="34" charset="0"/>
            </a:endParaRPr>
          </a:p>
        </p:txBody>
      </p:sp>
      <p:sp>
        <p:nvSpPr>
          <p:cNvPr id="38962" name="Rectangle 64"/>
          <p:cNvSpPr>
            <a:spLocks noChangeArrowheads="1"/>
          </p:cNvSpPr>
          <p:nvPr/>
        </p:nvSpPr>
        <p:spPr bwMode="auto">
          <a:xfrm rot="10800000">
            <a:off x="98425" y="5859463"/>
            <a:ext cx="323850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en-US" sz="4800" smtClean="0">
                <a:solidFill>
                  <a:srgbClr val="55234F"/>
                </a:solidFill>
                <a:cs typeface="Tahoma" pitchFamily="34" charset="0"/>
              </a:rPr>
              <a:t>)</a:t>
            </a:r>
            <a:endParaRPr lang="en-US" sz="4800" u="sng" smtClean="0">
              <a:solidFill>
                <a:srgbClr val="55234F"/>
              </a:solidFill>
              <a:cs typeface="Tahoma" pitchFamily="34" charset="0"/>
            </a:endParaRPr>
          </a:p>
        </p:txBody>
      </p:sp>
      <p:grpSp>
        <p:nvGrpSpPr>
          <p:cNvPr id="2" name="Group 55"/>
          <p:cNvGrpSpPr>
            <a:grpSpLocks noChangeAspect="1"/>
          </p:cNvGrpSpPr>
          <p:nvPr/>
        </p:nvGrpSpPr>
        <p:grpSpPr bwMode="auto">
          <a:xfrm>
            <a:off x="-152400" y="3552825"/>
            <a:ext cx="3644900" cy="696913"/>
            <a:chOff x="3421063" y="2263775"/>
            <a:chExt cx="4032250" cy="769938"/>
          </a:xfrm>
        </p:grpSpPr>
        <p:sp>
          <p:nvSpPr>
            <p:cNvPr id="38973" name="Rectangle 1"/>
            <p:cNvSpPr>
              <a:spLocks noChangeArrowheads="1"/>
            </p:cNvSpPr>
            <p:nvPr/>
          </p:nvSpPr>
          <p:spPr bwMode="auto">
            <a:xfrm>
              <a:off x="3678238" y="2263775"/>
              <a:ext cx="755650" cy="769938"/>
            </a:xfrm>
            <a:prstGeom prst="rect">
              <a:avLst/>
            </a:prstGeom>
            <a:solidFill>
              <a:srgbClr val="63554C"/>
            </a:solidFill>
            <a:ln w="25400">
              <a:solidFill>
                <a:srgbClr val="453A35"/>
              </a:solidFill>
              <a:round/>
              <a:headEnd/>
              <a:tailEnd/>
            </a:ln>
          </p:spPr>
          <p:txBody>
            <a:bodyPr anchor="b"/>
            <a:lstStyle/>
            <a:p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4800" b="1" smtClean="0">
                  <a:solidFill>
                    <a:srgbClr val="453A35"/>
                  </a:solidFill>
                </a:rPr>
                <a:t>1</a:t>
              </a:r>
              <a:endParaRPr lang="en-US" sz="4400" b="1" smtClean="0">
                <a:solidFill>
                  <a:srgbClr val="453A35"/>
                </a:solidFill>
              </a:endParaRPr>
            </a:p>
          </p:txBody>
        </p:sp>
        <p:sp>
          <p:nvSpPr>
            <p:cNvPr id="38974" name="Rectangle 5"/>
            <p:cNvSpPr>
              <a:spLocks noChangeArrowheads="1"/>
            </p:cNvSpPr>
            <p:nvPr/>
          </p:nvSpPr>
          <p:spPr bwMode="auto">
            <a:xfrm>
              <a:off x="6697663" y="2263775"/>
              <a:ext cx="755650" cy="769938"/>
            </a:xfrm>
            <a:prstGeom prst="rect">
              <a:avLst/>
            </a:prstGeom>
            <a:solidFill>
              <a:srgbClr val="63554C"/>
            </a:solidFill>
            <a:ln w="25400">
              <a:solidFill>
                <a:srgbClr val="453A35"/>
              </a:solidFill>
              <a:round/>
              <a:headEnd/>
              <a:tailEnd/>
            </a:ln>
          </p:spPr>
          <p:txBody>
            <a:bodyPr anchor="b"/>
            <a:lstStyle/>
            <a:p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4800" b="1" smtClean="0">
                  <a:solidFill>
                    <a:srgbClr val="453A35"/>
                  </a:solidFill>
                </a:rPr>
                <a:t>5</a:t>
              </a:r>
            </a:p>
          </p:txBody>
        </p:sp>
        <p:sp>
          <p:nvSpPr>
            <p:cNvPr id="38975" name="Rectangle 6"/>
            <p:cNvSpPr>
              <a:spLocks noChangeArrowheads="1"/>
            </p:cNvSpPr>
            <p:nvPr/>
          </p:nvSpPr>
          <p:spPr bwMode="auto">
            <a:xfrm>
              <a:off x="5943600" y="2263775"/>
              <a:ext cx="754063" cy="769938"/>
            </a:xfrm>
            <a:prstGeom prst="rect">
              <a:avLst/>
            </a:prstGeom>
            <a:solidFill>
              <a:srgbClr val="63554C"/>
            </a:solidFill>
            <a:ln w="25400">
              <a:solidFill>
                <a:srgbClr val="453A35"/>
              </a:solidFill>
              <a:round/>
              <a:headEnd/>
              <a:tailEnd/>
            </a:ln>
          </p:spPr>
          <p:txBody>
            <a:bodyPr anchor="b"/>
            <a:lstStyle/>
            <a:p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4800" b="1" smtClean="0">
                  <a:solidFill>
                    <a:srgbClr val="453A35"/>
                  </a:solidFill>
                </a:rPr>
                <a:t>4</a:t>
              </a:r>
            </a:p>
          </p:txBody>
        </p:sp>
        <p:sp>
          <p:nvSpPr>
            <p:cNvPr id="38976" name="Rectangle 7"/>
            <p:cNvSpPr>
              <a:spLocks noChangeArrowheads="1"/>
            </p:cNvSpPr>
            <p:nvPr/>
          </p:nvSpPr>
          <p:spPr bwMode="auto">
            <a:xfrm>
              <a:off x="5187950" y="2263775"/>
              <a:ext cx="755650" cy="769938"/>
            </a:xfrm>
            <a:prstGeom prst="rect">
              <a:avLst/>
            </a:prstGeom>
            <a:solidFill>
              <a:srgbClr val="63554C"/>
            </a:solidFill>
            <a:ln w="25400">
              <a:solidFill>
                <a:srgbClr val="453A35"/>
              </a:solidFill>
              <a:round/>
              <a:headEnd/>
              <a:tailEnd/>
            </a:ln>
          </p:spPr>
          <p:txBody>
            <a:bodyPr anchor="b"/>
            <a:lstStyle/>
            <a:p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4800" b="1" smtClean="0">
                  <a:solidFill>
                    <a:srgbClr val="453A35"/>
                  </a:solidFill>
                </a:rPr>
                <a:t>3</a:t>
              </a:r>
            </a:p>
          </p:txBody>
        </p:sp>
        <p:sp>
          <p:nvSpPr>
            <p:cNvPr id="38977" name="Rectangle 8"/>
            <p:cNvSpPr>
              <a:spLocks noChangeArrowheads="1"/>
            </p:cNvSpPr>
            <p:nvPr/>
          </p:nvSpPr>
          <p:spPr bwMode="auto">
            <a:xfrm>
              <a:off x="4433888" y="2263775"/>
              <a:ext cx="754062" cy="769938"/>
            </a:xfrm>
            <a:prstGeom prst="rect">
              <a:avLst/>
            </a:prstGeom>
            <a:solidFill>
              <a:srgbClr val="63554C"/>
            </a:solidFill>
            <a:ln w="25400">
              <a:solidFill>
                <a:srgbClr val="453A35"/>
              </a:solidFill>
              <a:round/>
              <a:headEnd/>
              <a:tailEnd/>
            </a:ln>
          </p:spPr>
          <p:txBody>
            <a:bodyPr anchor="b"/>
            <a:lstStyle/>
            <a:p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4800" b="1" smtClean="0">
                  <a:solidFill>
                    <a:srgbClr val="453A35"/>
                  </a:solidFill>
                </a:rPr>
                <a:t>2</a:t>
              </a:r>
              <a:endParaRPr lang="en-US" sz="2800" smtClean="0">
                <a:solidFill>
                  <a:srgbClr val="453A35"/>
                </a:solidFill>
              </a:endParaRPr>
            </a:p>
          </p:txBody>
        </p:sp>
        <p:sp>
          <p:nvSpPr>
            <p:cNvPr id="38978" name="TextBox 1"/>
            <p:cNvSpPr txBox="1">
              <a:spLocks noChangeArrowheads="1"/>
            </p:cNvSpPr>
            <p:nvPr/>
          </p:nvSpPr>
          <p:spPr bwMode="auto">
            <a:xfrm>
              <a:off x="3421063" y="2465388"/>
              <a:ext cx="1011237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800" b="1" smtClean="0">
                  <a:solidFill>
                    <a:srgbClr val="FFFFFF"/>
                  </a:solidFill>
                </a:rPr>
                <a:t>Demonstrate Leadership</a:t>
              </a:r>
            </a:p>
          </p:txBody>
        </p:sp>
        <p:sp>
          <p:nvSpPr>
            <p:cNvPr id="38979" name="TextBox 53"/>
            <p:cNvSpPr txBox="1">
              <a:spLocks noChangeArrowheads="1"/>
            </p:cNvSpPr>
            <p:nvPr/>
          </p:nvSpPr>
          <p:spPr bwMode="auto">
            <a:xfrm>
              <a:off x="4168775" y="2457450"/>
              <a:ext cx="1020764" cy="338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800" b="1" smtClean="0">
                  <a:solidFill>
                    <a:srgbClr val="FFFFFF"/>
                  </a:solidFill>
                </a:rPr>
                <a:t>Establish  Environment</a:t>
              </a:r>
            </a:p>
          </p:txBody>
        </p:sp>
        <p:sp>
          <p:nvSpPr>
            <p:cNvPr id="38980" name="TextBox 19"/>
            <p:cNvSpPr txBox="1">
              <a:spLocks noChangeArrowheads="1"/>
            </p:cNvSpPr>
            <p:nvPr/>
          </p:nvSpPr>
          <p:spPr bwMode="auto">
            <a:xfrm>
              <a:off x="4911724" y="2457450"/>
              <a:ext cx="1020764" cy="338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800" b="1" smtClean="0">
                  <a:solidFill>
                    <a:srgbClr val="FFFFFF"/>
                  </a:solidFill>
                </a:rPr>
                <a:t>Know</a:t>
              </a:r>
              <a:br>
                <a:rPr lang="en-US" sz="800" b="1" smtClean="0">
                  <a:solidFill>
                    <a:srgbClr val="FFFFFF"/>
                  </a:solidFill>
                </a:rPr>
              </a:br>
              <a:r>
                <a:rPr lang="en-US" sz="800" b="1" smtClean="0">
                  <a:solidFill>
                    <a:srgbClr val="FFFFFF"/>
                  </a:solidFill>
                </a:rPr>
                <a:t>Content</a:t>
              </a:r>
            </a:p>
          </p:txBody>
        </p:sp>
        <p:sp>
          <p:nvSpPr>
            <p:cNvPr id="38981" name="TextBox 56"/>
            <p:cNvSpPr txBox="1">
              <a:spLocks noChangeArrowheads="1"/>
            </p:cNvSpPr>
            <p:nvPr/>
          </p:nvSpPr>
          <p:spPr bwMode="auto">
            <a:xfrm>
              <a:off x="5676900" y="2457450"/>
              <a:ext cx="1020764" cy="338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800" b="1" smtClean="0">
                  <a:solidFill>
                    <a:srgbClr val="FFFFFF"/>
                  </a:solidFill>
                </a:rPr>
                <a:t>Facilitate </a:t>
              </a:r>
              <a:br>
                <a:rPr lang="en-US" sz="800" b="1" smtClean="0">
                  <a:solidFill>
                    <a:srgbClr val="FFFFFF"/>
                  </a:solidFill>
                </a:rPr>
              </a:br>
              <a:r>
                <a:rPr lang="en-US" sz="800" b="1" smtClean="0">
                  <a:solidFill>
                    <a:srgbClr val="FFFFFF"/>
                  </a:solidFill>
                </a:rPr>
                <a:t>Learning</a:t>
              </a:r>
            </a:p>
          </p:txBody>
        </p:sp>
        <p:sp>
          <p:nvSpPr>
            <p:cNvPr id="38982" name="TextBox 21"/>
            <p:cNvSpPr txBox="1">
              <a:spLocks noChangeArrowheads="1"/>
            </p:cNvSpPr>
            <p:nvPr/>
          </p:nvSpPr>
          <p:spPr bwMode="auto">
            <a:xfrm>
              <a:off x="6432549" y="2465388"/>
              <a:ext cx="1020764" cy="33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itchFamily="34" charset="0"/>
                  <a:ea typeface="ＭＳ Ｐゴシック" pitchFamily="34" charset="-128"/>
                </a:defRPr>
              </a:lvl9pPr>
            </a:lstStyle>
            <a:p>
              <a:pPr algn="r" eaLnBrk="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n-US" sz="800" b="1" smtClean="0">
                  <a:solidFill>
                    <a:srgbClr val="FFFFFF"/>
                  </a:solidFill>
                </a:rPr>
                <a:t>Reflect on </a:t>
              </a:r>
              <a:br>
                <a:rPr lang="en-US" sz="800" b="1" smtClean="0">
                  <a:solidFill>
                    <a:srgbClr val="FFFFFF"/>
                  </a:solidFill>
                </a:rPr>
              </a:br>
              <a:r>
                <a:rPr lang="en-US" sz="800" b="1" smtClean="0">
                  <a:solidFill>
                    <a:srgbClr val="FFFFFF"/>
                  </a:solidFill>
                </a:rPr>
                <a:t>Practice</a:t>
              </a:r>
            </a:p>
          </p:txBody>
        </p:sp>
      </p:grpSp>
      <p:sp>
        <p:nvSpPr>
          <p:cNvPr id="38964" name="Rectangle 2"/>
          <p:cNvSpPr>
            <a:spLocks noChangeArrowheads="1"/>
          </p:cNvSpPr>
          <p:nvPr/>
        </p:nvSpPr>
        <p:spPr bwMode="auto">
          <a:xfrm>
            <a:off x="3652838" y="2886075"/>
            <a:ext cx="16002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en-US" sz="2000" i="1" u="sng" smtClean="0">
                <a:solidFill>
                  <a:srgbClr val="55234F"/>
                </a:solidFill>
                <a:cs typeface="Tahoma" pitchFamily="34" charset="0"/>
              </a:rPr>
              <a:t>Any</a:t>
            </a:r>
            <a:r>
              <a:rPr lang="en-US" sz="2000" i="1" smtClean="0">
                <a:solidFill>
                  <a:srgbClr val="55234F"/>
                </a:solidFill>
                <a:cs typeface="Tahoma" pitchFamily="34" charset="0"/>
              </a:rPr>
              <a:t> rating </a:t>
            </a:r>
            <a:r>
              <a:rPr lang="en-US" sz="2000" b="1" i="1" smtClean="0">
                <a:solidFill>
                  <a:srgbClr val="55234F"/>
                </a:solidFill>
                <a:cs typeface="Tahoma" pitchFamily="34" charset="0"/>
              </a:rPr>
              <a:t>lower than proficient</a:t>
            </a:r>
            <a:endParaRPr lang="en-US" sz="2000" u="sng" smtClean="0">
              <a:solidFill>
                <a:srgbClr val="55234F"/>
              </a:solidFill>
              <a:cs typeface="Tahoma" pitchFamily="34" charset="0"/>
            </a:endParaRPr>
          </a:p>
        </p:txBody>
      </p:sp>
      <p:sp>
        <p:nvSpPr>
          <p:cNvPr id="38965" name="Rectangle 2"/>
          <p:cNvSpPr>
            <a:spLocks noChangeArrowheads="1"/>
          </p:cNvSpPr>
          <p:nvPr/>
        </p:nvSpPr>
        <p:spPr bwMode="auto">
          <a:xfrm>
            <a:off x="3459163" y="4319588"/>
            <a:ext cx="2095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55234F"/>
                </a:solidFill>
                <a:cs typeface="Tahoma" pitchFamily="34" charset="0"/>
              </a:rPr>
              <a:t>And/Or</a:t>
            </a:r>
          </a:p>
        </p:txBody>
      </p:sp>
      <p:sp>
        <p:nvSpPr>
          <p:cNvPr id="38966" name="Rectangle 2"/>
          <p:cNvSpPr>
            <a:spLocks noChangeArrowheads="1"/>
          </p:cNvSpPr>
          <p:nvPr/>
        </p:nvSpPr>
        <p:spPr bwMode="auto">
          <a:xfrm>
            <a:off x="3702050" y="5076825"/>
            <a:ext cx="155892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en-US" sz="2000" b="1" i="1" smtClean="0">
                <a:solidFill>
                  <a:srgbClr val="55234F"/>
                </a:solidFill>
                <a:cs typeface="Tahoma" pitchFamily="34" charset="0"/>
              </a:rPr>
              <a:t>Does Not Meet </a:t>
            </a:r>
            <a:r>
              <a:rPr lang="en-US" sz="2000" i="1" smtClean="0">
                <a:solidFill>
                  <a:srgbClr val="55234F"/>
                </a:solidFill>
                <a:cs typeface="Tahoma" pitchFamily="34" charset="0"/>
              </a:rPr>
              <a:t>Expected Growth</a:t>
            </a:r>
          </a:p>
        </p:txBody>
      </p:sp>
      <p:sp>
        <p:nvSpPr>
          <p:cNvPr id="38967" name="Rectangle 2"/>
          <p:cNvSpPr>
            <a:spLocks noChangeArrowheads="1"/>
          </p:cNvSpPr>
          <p:nvPr/>
        </p:nvSpPr>
        <p:spPr bwMode="auto">
          <a:xfrm>
            <a:off x="5272088" y="2847975"/>
            <a:ext cx="20955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en-US" sz="2000" b="1" i="1" smtClean="0">
                <a:solidFill>
                  <a:srgbClr val="55234F"/>
                </a:solidFill>
                <a:cs typeface="Tahoma" pitchFamily="34" charset="0"/>
              </a:rPr>
              <a:t>Proficient </a:t>
            </a:r>
            <a:br>
              <a:rPr lang="en-US" sz="2000" b="1" i="1" smtClean="0">
                <a:solidFill>
                  <a:srgbClr val="55234F"/>
                </a:solidFill>
                <a:cs typeface="Tahoma" pitchFamily="34" charset="0"/>
              </a:rPr>
            </a:br>
            <a:r>
              <a:rPr lang="en-US" sz="2000" b="1" i="1" smtClean="0">
                <a:solidFill>
                  <a:srgbClr val="55234F"/>
                </a:solidFill>
                <a:cs typeface="Tahoma" pitchFamily="34" charset="0"/>
              </a:rPr>
              <a:t>or Higher </a:t>
            </a:r>
            <a:br>
              <a:rPr lang="en-US" sz="2000" b="1" i="1" smtClean="0">
                <a:solidFill>
                  <a:srgbClr val="55234F"/>
                </a:solidFill>
                <a:cs typeface="Tahoma" pitchFamily="34" charset="0"/>
              </a:rPr>
            </a:br>
            <a:r>
              <a:rPr lang="en-US" sz="2000" i="1" smtClean="0">
                <a:solidFill>
                  <a:srgbClr val="55234F"/>
                </a:solidFill>
                <a:cs typeface="Tahoma" pitchFamily="34" charset="0"/>
              </a:rPr>
              <a:t>on Standards</a:t>
            </a:r>
            <a:br>
              <a:rPr lang="en-US" sz="2000" i="1" smtClean="0">
                <a:solidFill>
                  <a:srgbClr val="55234F"/>
                </a:solidFill>
                <a:cs typeface="Tahoma" pitchFamily="34" charset="0"/>
              </a:rPr>
            </a:br>
            <a:r>
              <a:rPr lang="en-US" sz="2000" i="1" smtClean="0">
                <a:solidFill>
                  <a:srgbClr val="55234F"/>
                </a:solidFill>
                <a:cs typeface="Tahoma" pitchFamily="34" charset="0"/>
              </a:rPr>
              <a:t>1-5</a:t>
            </a:r>
          </a:p>
        </p:txBody>
      </p:sp>
      <p:sp>
        <p:nvSpPr>
          <p:cNvPr id="38968" name="Rectangle 2"/>
          <p:cNvSpPr>
            <a:spLocks noChangeArrowheads="1"/>
          </p:cNvSpPr>
          <p:nvPr/>
        </p:nvSpPr>
        <p:spPr bwMode="auto">
          <a:xfrm>
            <a:off x="5295900" y="4319588"/>
            <a:ext cx="20939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55234F"/>
                </a:solidFill>
                <a:cs typeface="Tahoma" pitchFamily="34" charset="0"/>
              </a:rPr>
              <a:t>And</a:t>
            </a:r>
          </a:p>
        </p:txBody>
      </p:sp>
      <p:sp>
        <p:nvSpPr>
          <p:cNvPr id="38969" name="Rectangle 2"/>
          <p:cNvSpPr>
            <a:spLocks noChangeArrowheads="1"/>
          </p:cNvSpPr>
          <p:nvPr/>
        </p:nvSpPr>
        <p:spPr bwMode="auto">
          <a:xfrm>
            <a:off x="5524500" y="5076825"/>
            <a:ext cx="16002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en-US" sz="2000" b="1" i="1" smtClean="0">
                <a:solidFill>
                  <a:srgbClr val="55234F"/>
                </a:solidFill>
                <a:cs typeface="Tahoma" pitchFamily="34" charset="0"/>
              </a:rPr>
              <a:t>Meets or Exceeds </a:t>
            </a:r>
            <a:r>
              <a:rPr lang="en-US" sz="2000" i="1" smtClean="0">
                <a:solidFill>
                  <a:srgbClr val="55234F"/>
                </a:solidFill>
                <a:cs typeface="Tahoma" pitchFamily="34" charset="0"/>
              </a:rPr>
              <a:t>Expected Growth</a:t>
            </a:r>
          </a:p>
        </p:txBody>
      </p:sp>
      <p:sp>
        <p:nvSpPr>
          <p:cNvPr id="38970" name="Rectangle 2"/>
          <p:cNvSpPr>
            <a:spLocks noChangeArrowheads="1"/>
          </p:cNvSpPr>
          <p:nvPr/>
        </p:nvSpPr>
        <p:spPr bwMode="auto">
          <a:xfrm>
            <a:off x="7196138" y="2838450"/>
            <a:ext cx="1828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en-US" b="1" i="1" smtClean="0">
                <a:solidFill>
                  <a:srgbClr val="55234F"/>
                </a:solidFill>
                <a:cs typeface="Tahoma" pitchFamily="34" charset="0"/>
              </a:rPr>
              <a:t>Accomplished</a:t>
            </a:r>
            <a:br>
              <a:rPr lang="en-US" b="1" i="1" smtClean="0">
                <a:solidFill>
                  <a:srgbClr val="55234F"/>
                </a:solidFill>
                <a:cs typeface="Tahoma" pitchFamily="34" charset="0"/>
              </a:rPr>
            </a:br>
            <a:r>
              <a:rPr lang="en-US" b="1" i="1" smtClean="0">
                <a:solidFill>
                  <a:srgbClr val="55234F"/>
                </a:solidFill>
                <a:cs typeface="Tahoma" pitchFamily="34" charset="0"/>
              </a:rPr>
              <a:t>or Higher </a:t>
            </a:r>
            <a:br>
              <a:rPr lang="en-US" b="1" i="1" smtClean="0">
                <a:solidFill>
                  <a:srgbClr val="55234F"/>
                </a:solidFill>
                <a:cs typeface="Tahoma" pitchFamily="34" charset="0"/>
              </a:rPr>
            </a:br>
            <a:r>
              <a:rPr lang="en-US" i="1" smtClean="0">
                <a:solidFill>
                  <a:srgbClr val="55234F"/>
                </a:solidFill>
                <a:cs typeface="Tahoma" pitchFamily="34" charset="0"/>
              </a:rPr>
              <a:t>on Standards</a:t>
            </a:r>
            <a:br>
              <a:rPr lang="en-US" i="1" smtClean="0">
                <a:solidFill>
                  <a:srgbClr val="55234F"/>
                </a:solidFill>
                <a:cs typeface="Tahoma" pitchFamily="34" charset="0"/>
              </a:rPr>
            </a:br>
            <a:r>
              <a:rPr lang="en-US" i="1" smtClean="0">
                <a:solidFill>
                  <a:srgbClr val="55234F"/>
                </a:solidFill>
                <a:cs typeface="Tahoma" pitchFamily="34" charset="0"/>
              </a:rPr>
              <a:t>1-5</a:t>
            </a:r>
          </a:p>
        </p:txBody>
      </p:sp>
      <p:sp>
        <p:nvSpPr>
          <p:cNvPr id="38971" name="Rectangle 2"/>
          <p:cNvSpPr>
            <a:spLocks noChangeArrowheads="1"/>
          </p:cNvSpPr>
          <p:nvPr/>
        </p:nvSpPr>
        <p:spPr bwMode="auto">
          <a:xfrm>
            <a:off x="7048500" y="4319588"/>
            <a:ext cx="20955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en-US" sz="2400" b="1" smtClean="0">
                <a:solidFill>
                  <a:srgbClr val="55234F"/>
                </a:solidFill>
                <a:cs typeface="Tahoma" pitchFamily="34" charset="0"/>
              </a:rPr>
              <a:t>And</a:t>
            </a:r>
          </a:p>
        </p:txBody>
      </p:sp>
      <p:sp>
        <p:nvSpPr>
          <p:cNvPr id="38972" name="Rectangle 2"/>
          <p:cNvSpPr>
            <a:spLocks noChangeArrowheads="1"/>
          </p:cNvSpPr>
          <p:nvPr/>
        </p:nvSpPr>
        <p:spPr bwMode="auto">
          <a:xfrm>
            <a:off x="7326313" y="5153025"/>
            <a:ext cx="16002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fontAlgn="base" hangingPunct="0">
              <a:spcBef>
                <a:spcPts val="600"/>
              </a:spcBef>
              <a:spcAft>
                <a:spcPct val="0"/>
              </a:spcAft>
            </a:pPr>
            <a:r>
              <a:rPr lang="en-US" sz="2000" b="1" i="1" smtClean="0">
                <a:solidFill>
                  <a:srgbClr val="55234F"/>
                </a:solidFill>
                <a:cs typeface="Tahoma" pitchFamily="34" charset="0"/>
              </a:rPr>
              <a:t>Exceeds </a:t>
            </a:r>
            <a:r>
              <a:rPr lang="en-US" sz="2000" i="1" smtClean="0">
                <a:solidFill>
                  <a:srgbClr val="55234F"/>
                </a:solidFill>
                <a:cs typeface="Tahoma" pitchFamily="34" charset="0"/>
              </a:rPr>
              <a:t>Expected Growth</a:t>
            </a:r>
          </a:p>
        </p:txBody>
      </p:sp>
    </p:spTree>
    <p:extLst>
      <p:ext uri="{BB962C8B-B14F-4D97-AF65-F5344CB8AC3E}">
        <p14:creationId xmlns:p14="http://schemas.microsoft.com/office/powerpoint/2010/main" xmlns="" val="3919835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228600" y="304800"/>
            <a:ext cx="8534400" cy="10668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+mj-lt"/>
                <a:ea typeface="+mj-ea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9pPr>
          </a:lstStyle>
          <a:p>
            <a:pPr>
              <a:defRPr/>
            </a:pPr>
            <a:r>
              <a:rPr lang="en-US" dirty="0"/>
              <a:t>What </a:t>
            </a:r>
            <a:r>
              <a:rPr lang="en-US" dirty="0" smtClean="0"/>
              <a:t>Will Teachers See?</a:t>
            </a:r>
          </a:p>
        </p:txBody>
      </p:sp>
      <p:sp>
        <p:nvSpPr>
          <p:cNvPr id="40964" name="Content Placeholder 3"/>
          <p:cNvSpPr>
            <a:spLocks noGrp="1"/>
          </p:cNvSpPr>
          <p:nvPr>
            <p:ph idx="1"/>
          </p:nvPr>
        </p:nvSpPr>
        <p:spPr>
          <a:xfrm>
            <a:off x="482600" y="1635125"/>
            <a:ext cx="8534400" cy="4572000"/>
          </a:xfrm>
        </p:spPr>
        <p:txBody>
          <a:bodyPr/>
          <a:lstStyle/>
          <a:p>
            <a:pPr>
              <a:spcBef>
                <a:spcPts val="3000"/>
              </a:spcBef>
            </a:pPr>
            <a:r>
              <a:rPr lang="en-US" sz="2800" b="1" dirty="0" smtClean="0"/>
              <a:t>Ratings on Standards 1 – 5 </a:t>
            </a:r>
            <a:r>
              <a:rPr lang="en-US" sz="2800" dirty="0" smtClean="0"/>
              <a:t>of the Educator Evaluation System (as recorded in online tool)</a:t>
            </a:r>
          </a:p>
          <a:p>
            <a:pPr>
              <a:spcBef>
                <a:spcPts val="3000"/>
              </a:spcBef>
            </a:pPr>
            <a:r>
              <a:rPr lang="en-US" sz="2800" b="1" dirty="0" smtClean="0"/>
              <a:t>Standard 6 rating </a:t>
            </a:r>
            <a:r>
              <a:rPr lang="en-US" sz="2800" dirty="0" smtClean="0"/>
              <a:t>(current year and 2 prior years)</a:t>
            </a:r>
          </a:p>
          <a:p>
            <a:pPr>
              <a:spcBef>
                <a:spcPts val="3000"/>
              </a:spcBef>
            </a:pPr>
            <a:r>
              <a:rPr lang="en-US" sz="2800" b="1" dirty="0" smtClean="0"/>
              <a:t>Three-year rolling average </a:t>
            </a:r>
            <a:r>
              <a:rPr lang="en-US" sz="2800" dirty="0" smtClean="0"/>
              <a:t>of student growth values and accompanying Standard 6 rating</a:t>
            </a:r>
            <a:br>
              <a:rPr lang="en-US" sz="2800" dirty="0" smtClean="0"/>
            </a:br>
            <a:r>
              <a:rPr lang="en-US" sz="2800" dirty="0" smtClean="0"/>
              <a:t>(for </a:t>
            </a:r>
            <a:r>
              <a:rPr lang="en-US" sz="2800" b="1" dirty="0" smtClean="0">
                <a:solidFill>
                  <a:srgbClr val="55234F"/>
                </a:solidFill>
              </a:rPr>
              <a:t>Status</a:t>
            </a:r>
            <a:r>
              <a:rPr lang="en-US" sz="2800" dirty="0" smtClean="0"/>
              <a:t> determination)</a:t>
            </a:r>
          </a:p>
          <a:p>
            <a:pPr>
              <a:spcBef>
                <a:spcPts val="3000"/>
              </a:spcBef>
            </a:pPr>
            <a:r>
              <a:rPr lang="en-US" sz="2800" b="1" dirty="0" smtClean="0">
                <a:solidFill>
                  <a:srgbClr val="55234F"/>
                </a:solidFill>
              </a:rPr>
              <a:t>Overall Effectiveness Status</a:t>
            </a:r>
          </a:p>
          <a:p>
            <a:endParaRPr lang="en-US" sz="2800" dirty="0" smtClean="0"/>
          </a:p>
        </p:txBody>
      </p:sp>
      <p:sp>
        <p:nvSpPr>
          <p:cNvPr id="40965" name="Slide Number Placeholder 2"/>
          <p:cNvSpPr txBox="1">
            <a:spLocks/>
          </p:cNvSpPr>
          <p:nvPr/>
        </p:nvSpPr>
        <p:spPr bwMode="auto">
          <a:xfrm>
            <a:off x="6992938" y="6475413"/>
            <a:ext cx="1905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073E09DA-8540-4008-90B5-4C79070207EB}" type="datetime1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10/26/2012</a:t>
            </a:fld>
            <a:r>
              <a:rPr lang="en-US" sz="1200" smtClean="0">
                <a:solidFill>
                  <a:srgbClr val="000000"/>
                </a:solidFill>
              </a:rPr>
              <a:t>  •  page </a:t>
            </a:r>
            <a:fld id="{46462912-9648-4F9D-9E4A-3F69CB81303F}" type="slidenum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en-US" sz="12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42458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C:\Documents and Settings\mmartin\Desktop\MRM\ACRE\Visual Tools\shutterstock_3844969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07975" y="1752600"/>
            <a:ext cx="29718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Setting the Context</a:t>
            </a:r>
            <a:endParaRPr lang="en-US" sz="2400" b="0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10246" name=" 2"/>
          <p:cNvSpPr>
            <a:spLocks noGrp="1"/>
          </p:cNvSpPr>
          <p:nvPr/>
        </p:nvSpPr>
        <p:spPr bwMode="auto">
          <a:xfrm>
            <a:off x="6324600" y="1371600"/>
            <a:ext cx="2514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pic>
        <p:nvPicPr>
          <p:cNvPr id="10247" name="Picture 2" descr="C:\Documents and Settings\mmartin\Desktop\MRM\ACRE\Visual Tools\shutterstock_11363365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84538" y="1752600"/>
            <a:ext cx="29718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8" name="Picture 5" descr="C:\Documents and Settings\mmartin\Desktop\MRM\RTTT\Implementation\Communications\READY\Visuals\shutterstock_78409726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3279775" y="3733800"/>
            <a:ext cx="29718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2"/>
          <p:cNvSpPr txBox="1">
            <a:spLocks/>
          </p:cNvSpPr>
          <p:nvPr/>
        </p:nvSpPr>
        <p:spPr bwMode="auto">
          <a:xfrm>
            <a:off x="6992938" y="6475413"/>
            <a:ext cx="1905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8F68D4D3-8777-4214-B83A-4D4E91875CB4}" type="datetime1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10/26/2012</a:t>
            </a:fld>
            <a:r>
              <a:rPr lang="en-US" sz="1200" smtClean="0">
                <a:solidFill>
                  <a:srgbClr val="000000"/>
                </a:solidFill>
              </a:rPr>
              <a:t>  •  page </a:t>
            </a:r>
            <a:fld id="{C3B8FEFF-4EC7-4DF8-A561-E3526FFEDBAE}" type="slidenum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 sz="1200" smtClean="0">
              <a:solidFill>
                <a:srgbClr val="000000"/>
              </a:solidFill>
            </a:endParaRPr>
          </a:p>
        </p:txBody>
      </p:sp>
      <p:pic>
        <p:nvPicPr>
          <p:cNvPr id="12" name="Picture 5" descr="C:\Documents and Settings\mmartin\Desktop\MRM\RTTT\Implementation\Communications\READY\Visuals\shutterstock_7175770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800" y="3733800"/>
            <a:ext cx="29718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57349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44418" name="Picture 2" descr="8E09B15B60D67140B8B94CAB7491E056@wn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88236"/>
            <a:ext cx="9143999" cy="673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45442" name="Picture 2" descr="FFF726BE4BF6D548A57FFDDC4FA87A77@wn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46467" name="Picture 3" descr="836D223A03DA8745ACBE10BE7C20E43D@wn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2" descr="AA17B86A2F0B904193C8FE9855A16DA4@wn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6324600" cy="6752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le 4"/>
          <p:cNvSpPr/>
          <p:nvPr/>
        </p:nvSpPr>
        <p:spPr bwMode="auto">
          <a:xfrm>
            <a:off x="6172200" y="0"/>
            <a:ext cx="2971800" cy="6477000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6" name="Down Arrow 5"/>
          <p:cNvSpPr/>
          <p:nvPr/>
        </p:nvSpPr>
        <p:spPr bwMode="auto">
          <a:xfrm rot="3779625">
            <a:off x="3392121" y="1007020"/>
            <a:ext cx="1143000" cy="4038600"/>
          </a:xfrm>
          <a:prstGeom prst="downArrow">
            <a:avLst/>
          </a:prstGeom>
          <a:solidFill>
            <a:srgbClr val="40CF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ＭＳ Ｐゴシック" pitchFamily="1" charset="-128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00800" y="762000"/>
            <a:ext cx="24384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453A35"/>
                </a:solidFill>
              </a:rPr>
              <a:t>Detail on the Sixth Standard Rating</a:t>
            </a:r>
            <a:endParaRPr lang="en-US" sz="4000" dirty="0">
              <a:solidFill>
                <a:srgbClr val="453A3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447675" y="406400"/>
            <a:ext cx="5791200" cy="1143000"/>
          </a:xfrm>
        </p:spPr>
        <p:txBody>
          <a:bodyPr/>
          <a:lstStyle/>
          <a:p>
            <a:pPr eaLnBrk="1" hangingPunct="1"/>
            <a:r>
              <a:rPr lang="en-US" sz="3200" dirty="0" smtClean="0">
                <a:latin typeface="Arial" pitchFamily="34" charset="0"/>
                <a:ea typeface="ＭＳ Ｐゴシック" charset="-128"/>
                <a:cs typeface="Arial" pitchFamily="34" charset="0"/>
              </a:rPr>
              <a:t>Common Exams</a:t>
            </a:r>
          </a:p>
        </p:txBody>
      </p:sp>
      <p:sp>
        <p:nvSpPr>
          <p:cNvPr id="27651" name=" 2"/>
          <p:cNvSpPr>
            <a:spLocks noGrp="1"/>
          </p:cNvSpPr>
          <p:nvPr/>
        </p:nvSpPr>
        <p:spPr bwMode="auto">
          <a:xfrm>
            <a:off x="6324600" y="1371600"/>
            <a:ext cx="2514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2765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325" y="1778000"/>
            <a:ext cx="5924550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9390574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Title 1"/>
          <p:cNvSpPr txBox="1">
            <a:spLocks/>
          </p:cNvSpPr>
          <p:nvPr/>
        </p:nvSpPr>
        <p:spPr bwMode="auto">
          <a:xfrm>
            <a:off x="228600" y="304800"/>
            <a:ext cx="85344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dirty="0" smtClean="0">
                <a:solidFill>
                  <a:srgbClr val="63554C"/>
                </a:solidFill>
                <a:latin typeface="Arial Bold" charset="-52"/>
              </a:rPr>
              <a:t>Common Exams</a:t>
            </a:r>
          </a:p>
        </p:txBody>
      </p:sp>
      <p:sp>
        <p:nvSpPr>
          <p:cNvPr id="56323" name="Rectangle 2"/>
          <p:cNvSpPr>
            <a:spLocks noChangeArrowheads="1"/>
          </p:cNvSpPr>
          <p:nvPr/>
        </p:nvSpPr>
        <p:spPr bwMode="auto">
          <a:xfrm>
            <a:off x="0" y="1948548"/>
            <a:ext cx="8534400" cy="3505200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28600" y="3073404"/>
            <a:ext cx="7924800" cy="1066800"/>
          </a:xfrm>
        </p:spPr>
        <p:txBody>
          <a:bodyPr/>
          <a:lstStyle/>
          <a:p>
            <a:pPr>
              <a:defRPr/>
            </a:pPr>
            <a:r>
              <a:rPr lang="en-US" sz="4000" dirty="0" smtClean="0">
                <a:solidFill>
                  <a:schemeClr val="accent1"/>
                </a:solidFill>
              </a:rPr>
              <a:t>A Library of Common Exams </a:t>
            </a:r>
            <a:br>
              <a:rPr lang="en-US" sz="4000" dirty="0" smtClean="0">
                <a:solidFill>
                  <a:schemeClr val="accent1"/>
                </a:solidFill>
              </a:rPr>
            </a:br>
            <a:r>
              <a:rPr lang="en-US" sz="4000" b="0" dirty="0" smtClean="0">
                <a:solidFill>
                  <a:schemeClr val="accent1"/>
                </a:solidFill>
                <a:latin typeface="+mn-lt"/>
              </a:rPr>
              <a:t>is</a:t>
            </a:r>
            <a:r>
              <a:rPr lang="en-US" b="0" dirty="0" smtClean="0">
                <a:solidFill>
                  <a:schemeClr val="accent1"/>
                </a:solidFill>
                <a:latin typeface="+mn-lt"/>
              </a:rPr>
              <a:t> being designed for non-tested subjects for district use to populate Standard 6</a:t>
            </a:r>
          </a:p>
        </p:txBody>
      </p:sp>
      <p:sp>
        <p:nvSpPr>
          <p:cNvPr id="56325" name="Slide Number Placeholder 2"/>
          <p:cNvSpPr txBox="1">
            <a:spLocks/>
          </p:cNvSpPr>
          <p:nvPr/>
        </p:nvSpPr>
        <p:spPr bwMode="auto">
          <a:xfrm>
            <a:off x="6992938" y="6475413"/>
            <a:ext cx="1905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F2833AF3-EC21-438A-AA5C-5C916DA309A2}" type="datetime1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10/26/2012</a:t>
            </a:fld>
            <a:r>
              <a:rPr lang="en-US" sz="1200" smtClean="0">
                <a:solidFill>
                  <a:srgbClr val="000000"/>
                </a:solidFill>
              </a:rPr>
              <a:t>  •  page </a:t>
            </a:r>
            <a:fld id="{FCF8AD0C-EAF1-440B-876F-38AD6238DA01}" type="slidenum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en-US" sz="12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4385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rgbClr val="453A35"/>
                </a:solidFill>
              </a:rPr>
              <a:t>Focusing on the “Why”</a:t>
            </a:r>
          </a:p>
        </p:txBody>
      </p:sp>
      <p:sp>
        <p:nvSpPr>
          <p:cNvPr id="15363" name="Rectangle 4"/>
          <p:cNvSpPr>
            <a:spLocks noChangeArrowheads="1"/>
          </p:cNvSpPr>
          <p:nvPr/>
        </p:nvSpPr>
        <p:spPr bwMode="auto">
          <a:xfrm>
            <a:off x="304800" y="1522413"/>
            <a:ext cx="8534400" cy="1144587"/>
          </a:xfrm>
          <a:prstGeom prst="rect">
            <a:avLst/>
          </a:prstGeom>
          <a:solidFill>
            <a:srgbClr val="FF9900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pPr algn="ctr"/>
            <a:r>
              <a:rPr lang="en-US" sz="3200" dirty="0">
                <a:solidFill>
                  <a:schemeClr val="accent1"/>
                </a:solidFill>
              </a:rPr>
              <a:t>So why have statewide Measures of Student </a:t>
            </a:r>
            <a:r>
              <a:rPr lang="en-US" sz="3200" dirty="0" smtClean="0">
                <a:solidFill>
                  <a:schemeClr val="accent1"/>
                </a:solidFill>
              </a:rPr>
              <a:t>Learning/Common Exams?</a:t>
            </a:r>
            <a:endParaRPr lang="en-US" sz="3200" dirty="0">
              <a:solidFill>
                <a:schemeClr val="accent1"/>
              </a:solidFill>
            </a:endParaRPr>
          </a:p>
        </p:txBody>
      </p:sp>
      <p:sp>
        <p:nvSpPr>
          <p:cNvPr id="15364" name="TextBox 7"/>
          <p:cNvSpPr txBox="1">
            <a:spLocks noChangeArrowheads="1"/>
          </p:cNvSpPr>
          <p:nvPr/>
        </p:nvSpPr>
        <p:spPr bwMode="auto">
          <a:xfrm>
            <a:off x="381000" y="2819400"/>
            <a:ext cx="8382000" cy="3262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Aft>
                <a:spcPts val="1800"/>
              </a:spcAft>
              <a:buFont typeface="Arial Bold" charset="0"/>
              <a:buAutoNum type="arabicPeriod"/>
            </a:pPr>
            <a:r>
              <a:rPr lang="en-US" sz="2200" dirty="0">
                <a:solidFill>
                  <a:srgbClr val="453A35"/>
                </a:solidFill>
              </a:rPr>
              <a:t>North Carolina has a statewide evaluation system to ensure that every teacher receives a fair and consistent evaluation, regardless of his or her employing LEA</a:t>
            </a:r>
          </a:p>
          <a:p>
            <a:pPr marL="457200" indent="-457200">
              <a:spcAft>
                <a:spcPts val="1800"/>
              </a:spcAft>
              <a:buFont typeface="Arial Bold" charset="0"/>
              <a:buAutoNum type="arabicPeriod"/>
            </a:pPr>
            <a:r>
              <a:rPr lang="en-US" sz="2200" dirty="0">
                <a:solidFill>
                  <a:srgbClr val="453A35"/>
                </a:solidFill>
              </a:rPr>
              <a:t>Teachers in all content areas should receive a Standard Six rating based on the growth of their own students on their content-specific standards</a:t>
            </a:r>
          </a:p>
          <a:p>
            <a:pPr marL="457200" indent="-457200">
              <a:buFont typeface="Arial Bold" charset="0"/>
              <a:buAutoNum type="arabicPeriod"/>
            </a:pPr>
            <a:r>
              <a:rPr lang="en-US" sz="2200" dirty="0">
                <a:solidFill>
                  <a:srgbClr val="453A35"/>
                </a:solidFill>
              </a:rPr>
              <a:t>Most LEAs do not have the capacity to design their own assessments for all non state-tested grades and subjects</a:t>
            </a:r>
          </a:p>
        </p:txBody>
      </p:sp>
      <p:sp>
        <p:nvSpPr>
          <p:cNvPr id="5" name="Slide Number Placeholder 2"/>
          <p:cNvSpPr txBox="1">
            <a:spLocks/>
          </p:cNvSpPr>
          <p:nvPr/>
        </p:nvSpPr>
        <p:spPr bwMode="auto">
          <a:xfrm>
            <a:off x="6992938" y="6475413"/>
            <a:ext cx="1905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1164DCC4-2806-48B2-82A0-EE17DA96FA15}" type="datetime1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10/26/2012</a:t>
            </a:fld>
            <a:r>
              <a:rPr lang="en-US" sz="1200" smtClean="0">
                <a:solidFill>
                  <a:srgbClr val="000000"/>
                </a:solidFill>
              </a:rPr>
              <a:t>  •  page </a:t>
            </a:r>
            <a:fld id="{673B3837-50D3-4D5B-9F88-C075EB8F2DCC}" type="slidenum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en-US" sz="120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53A35"/>
                </a:solidFill>
              </a:rPr>
              <a:t>Principles for Administration</a:t>
            </a:r>
          </a:p>
        </p:txBody>
      </p:sp>
      <p:sp>
        <p:nvSpPr>
          <p:cNvPr id="18435" name="TextBox 7"/>
          <p:cNvSpPr txBox="1">
            <a:spLocks noChangeArrowheads="1"/>
          </p:cNvSpPr>
          <p:nvPr/>
        </p:nvSpPr>
        <p:spPr bwMode="auto">
          <a:xfrm>
            <a:off x="381000" y="1703837"/>
            <a:ext cx="8382000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ts val="1800"/>
              </a:spcAft>
            </a:pPr>
            <a:r>
              <a:rPr lang="en-US" sz="3200" dirty="0" smtClean="0">
                <a:solidFill>
                  <a:srgbClr val="453A35"/>
                </a:solidFill>
              </a:rPr>
              <a:t>1. Every English Language Arts, Science, Mathematics, and Social Studies teacher in grades 4 – 12 has a value-added score</a:t>
            </a:r>
          </a:p>
          <a:p>
            <a:pPr>
              <a:spcAft>
                <a:spcPts val="1800"/>
              </a:spcAft>
            </a:pPr>
            <a:r>
              <a:rPr lang="en-US" sz="3200" dirty="0" smtClean="0">
                <a:solidFill>
                  <a:srgbClr val="453A35"/>
                </a:solidFill>
              </a:rPr>
              <a:t>2. Teacher growth values will be calculated based on all students a teacher teaches and, when multiple assessments are required, on all data generated through the assessments</a:t>
            </a:r>
          </a:p>
          <a:p>
            <a:pPr marL="457200" indent="-457200">
              <a:spcAft>
                <a:spcPts val="1800"/>
              </a:spcAft>
            </a:pPr>
            <a:endParaRPr lang="en-US" dirty="0">
              <a:solidFill>
                <a:srgbClr val="453A35"/>
              </a:solidFill>
            </a:endParaRPr>
          </a:p>
        </p:txBody>
      </p:sp>
      <p:sp>
        <p:nvSpPr>
          <p:cNvPr id="4" name="Slide Number Placeholder 2"/>
          <p:cNvSpPr txBox="1">
            <a:spLocks/>
          </p:cNvSpPr>
          <p:nvPr/>
        </p:nvSpPr>
        <p:spPr bwMode="auto">
          <a:xfrm>
            <a:off x="6992938" y="6475413"/>
            <a:ext cx="1905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1164DCC4-2806-48B2-82A0-EE17DA96FA15}" type="datetime1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10/26/2012</a:t>
            </a:fld>
            <a:r>
              <a:rPr lang="en-US" sz="1200" smtClean="0">
                <a:solidFill>
                  <a:srgbClr val="000000"/>
                </a:solidFill>
              </a:rPr>
              <a:t>  •  page </a:t>
            </a:r>
            <a:fld id="{673B3837-50D3-4D5B-9F88-C075EB8F2DCC}" type="slidenum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en-US" sz="120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53A35"/>
                </a:solidFill>
              </a:rPr>
              <a:t>Decision Tree for Administration</a:t>
            </a:r>
          </a:p>
        </p:txBody>
      </p:sp>
      <p:sp>
        <p:nvSpPr>
          <p:cNvPr id="5" name="Slide Number Placeholder 2"/>
          <p:cNvSpPr txBox="1">
            <a:spLocks/>
          </p:cNvSpPr>
          <p:nvPr/>
        </p:nvSpPr>
        <p:spPr bwMode="auto">
          <a:xfrm>
            <a:off x="6992938" y="6475413"/>
            <a:ext cx="1905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1164DCC4-2806-48B2-82A0-EE17DA96FA15}" type="datetime1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10/26/2012</a:t>
            </a:fld>
            <a:r>
              <a:rPr lang="en-US" sz="1200" smtClean="0">
                <a:solidFill>
                  <a:srgbClr val="000000"/>
                </a:solidFill>
              </a:rPr>
              <a:t>  •  page </a:t>
            </a:r>
            <a:fld id="{673B3837-50D3-4D5B-9F88-C075EB8F2DCC}" type="slidenum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en-US" sz="1200" smtClean="0">
              <a:solidFill>
                <a:srgbClr val="000000"/>
              </a:solidFill>
            </a:endParaRPr>
          </a:p>
        </p:txBody>
      </p:sp>
      <p:pic>
        <p:nvPicPr>
          <p:cNvPr id="47104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61393" y="1605455"/>
            <a:ext cx="6910387" cy="4495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53A35"/>
                </a:solidFill>
              </a:rPr>
              <a:t>Implementation Options - Timing</a:t>
            </a:r>
          </a:p>
        </p:txBody>
      </p:sp>
      <p:sp>
        <p:nvSpPr>
          <p:cNvPr id="18435" name="TextBox 7"/>
          <p:cNvSpPr txBox="1">
            <a:spLocks noChangeArrowheads="1"/>
          </p:cNvSpPr>
          <p:nvPr/>
        </p:nvSpPr>
        <p:spPr bwMode="auto">
          <a:xfrm>
            <a:off x="381000" y="1703837"/>
            <a:ext cx="8382000" cy="3647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Aft>
                <a:spcPts val="1800"/>
              </a:spcAft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453A35"/>
                </a:solidFill>
              </a:rPr>
              <a:t>Administration of the high school MSLs in the fall is optional</a:t>
            </a:r>
          </a:p>
          <a:p>
            <a:pPr marL="457200" indent="-457200">
              <a:spcAft>
                <a:spcPts val="1800"/>
              </a:spcAft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453A35"/>
                </a:solidFill>
              </a:rPr>
              <a:t>If a district chooses to administer, all MSLs must be administered (1</a:t>
            </a:r>
            <a:r>
              <a:rPr lang="en-US" sz="2400" baseline="30000" dirty="0" smtClean="0">
                <a:solidFill>
                  <a:srgbClr val="453A35"/>
                </a:solidFill>
              </a:rPr>
              <a:t>st</a:t>
            </a:r>
            <a:r>
              <a:rPr lang="en-US" sz="2400" dirty="0" smtClean="0">
                <a:solidFill>
                  <a:srgbClr val="453A35"/>
                </a:solidFill>
              </a:rPr>
              <a:t> semester only - Geometry &amp; Algebra II optional) </a:t>
            </a:r>
          </a:p>
          <a:p>
            <a:pPr marL="457200" indent="-457200">
              <a:spcAft>
                <a:spcPts val="1800"/>
              </a:spcAft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453A35"/>
                </a:solidFill>
              </a:rPr>
              <a:t>If a district chooses to administer, results will be used to determine the sixth standard rating</a:t>
            </a:r>
            <a:endParaRPr lang="en-US" sz="2400" dirty="0">
              <a:solidFill>
                <a:srgbClr val="453A35"/>
              </a:solidFill>
            </a:endParaRPr>
          </a:p>
          <a:p>
            <a:pPr marL="457200" indent="-457200">
              <a:spcAft>
                <a:spcPts val="1800"/>
              </a:spcAft>
            </a:pPr>
            <a:endParaRPr lang="en-US" dirty="0">
              <a:solidFill>
                <a:srgbClr val="453A35"/>
              </a:solidFill>
            </a:endParaRPr>
          </a:p>
        </p:txBody>
      </p:sp>
      <p:sp>
        <p:nvSpPr>
          <p:cNvPr id="4" name="Slide Number Placeholder 2"/>
          <p:cNvSpPr txBox="1">
            <a:spLocks/>
          </p:cNvSpPr>
          <p:nvPr/>
        </p:nvSpPr>
        <p:spPr bwMode="auto">
          <a:xfrm>
            <a:off x="6992938" y="6475413"/>
            <a:ext cx="1905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1164DCC4-2806-48B2-82A0-EE17DA96FA15}" type="datetime1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10/26/2012</a:t>
            </a:fld>
            <a:r>
              <a:rPr lang="en-US" sz="1200" smtClean="0">
                <a:solidFill>
                  <a:srgbClr val="000000"/>
                </a:solidFill>
              </a:rPr>
              <a:t>  •  page </a:t>
            </a:r>
            <a:fld id="{673B3837-50D3-4D5B-9F88-C075EB8F2DCC}" type="slidenum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39</a:t>
            </a:fld>
            <a:endParaRPr lang="en-US" sz="120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53A35"/>
                </a:solidFill>
              </a:rPr>
              <a:t>Why educator effectiveness?</a:t>
            </a:r>
          </a:p>
        </p:txBody>
      </p:sp>
      <p:sp>
        <p:nvSpPr>
          <p:cNvPr id="11267" name="Content Placeholder 3"/>
          <p:cNvSpPr>
            <a:spLocks noGrp="1"/>
          </p:cNvSpPr>
          <p:nvPr>
            <p:ph idx="1"/>
          </p:nvPr>
        </p:nvSpPr>
        <p:spPr>
          <a:xfrm>
            <a:off x="304800" y="2790824"/>
            <a:ext cx="8534400" cy="1628775"/>
          </a:xfrm>
          <a:solidFill>
            <a:srgbClr val="FF9900"/>
          </a:solidFill>
        </p:spPr>
        <p:txBody>
          <a:bodyPr/>
          <a:lstStyle/>
          <a:p>
            <a:pPr marL="0" indent="0" algn="ctr">
              <a:buFontTx/>
              <a:buNone/>
            </a:pPr>
            <a:r>
              <a:rPr lang="en-US" dirty="0" smtClean="0">
                <a:solidFill>
                  <a:schemeClr val="accent1"/>
                </a:solidFill>
              </a:rPr>
              <a:t>So why is the State focusing on educator effectiveness in the face of so many other changes?</a:t>
            </a: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304800" y="1522413"/>
            <a:ext cx="8534400" cy="1219200"/>
          </a:xfrm>
          <a:prstGeom prst="rect">
            <a:avLst/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r>
              <a:rPr lang="en-US" sz="2200" dirty="0">
                <a:solidFill>
                  <a:srgbClr val="453A35"/>
                </a:solidFill>
              </a:rPr>
              <a:t>NC is implementing a new curriculum, new assessments, new technology tools to improve instruction, new ways of engaging students, and the list goes </a:t>
            </a:r>
            <a:r>
              <a:rPr lang="en-US" sz="2200" dirty="0" smtClean="0">
                <a:solidFill>
                  <a:srgbClr val="453A35"/>
                </a:solidFill>
              </a:rPr>
              <a:t>on…</a:t>
            </a:r>
            <a:endParaRPr lang="en-US" sz="2200" dirty="0">
              <a:solidFill>
                <a:srgbClr val="453A35"/>
              </a:solidFill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304800" y="4648200"/>
            <a:ext cx="84582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 dirty="0">
                <a:solidFill>
                  <a:srgbClr val="453A35"/>
                </a:solidFill>
              </a:rPr>
              <a:t>Because all our efforts in other areas depend on an effective teacher in every classroom and an effective leader in every school </a:t>
            </a:r>
            <a:r>
              <a:rPr lang="en-US" sz="2200" dirty="0" smtClean="0">
                <a:solidFill>
                  <a:srgbClr val="453A35"/>
                </a:solidFill>
              </a:rPr>
              <a:t>building.</a:t>
            </a:r>
            <a:endParaRPr lang="en-US" sz="2200" dirty="0">
              <a:solidFill>
                <a:srgbClr val="453A3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53A35"/>
                </a:solidFill>
              </a:rPr>
              <a:t>District Flexibility</a:t>
            </a:r>
          </a:p>
        </p:txBody>
      </p:sp>
      <p:sp>
        <p:nvSpPr>
          <p:cNvPr id="18435" name="TextBox 7"/>
          <p:cNvSpPr txBox="1">
            <a:spLocks noChangeArrowheads="1"/>
          </p:cNvSpPr>
          <p:nvPr/>
        </p:nvSpPr>
        <p:spPr bwMode="auto">
          <a:xfrm>
            <a:off x="381000" y="1703837"/>
            <a:ext cx="838200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Aft>
                <a:spcPts val="1800"/>
              </a:spcAft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453A35"/>
                </a:solidFill>
              </a:rPr>
              <a:t>Administration online, paper/pencil or hybrid</a:t>
            </a:r>
          </a:p>
          <a:p>
            <a:pPr marL="457200" indent="-457200">
              <a:spcAft>
                <a:spcPts val="1800"/>
              </a:spcAft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453A35"/>
                </a:solidFill>
              </a:rPr>
              <a:t>Date of administration</a:t>
            </a:r>
          </a:p>
          <a:p>
            <a:pPr marL="457200" indent="-457200">
              <a:spcAft>
                <a:spcPts val="1800"/>
              </a:spcAft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453A35"/>
                </a:solidFill>
              </a:rPr>
              <a:t>Administration during class period or testing week</a:t>
            </a:r>
          </a:p>
          <a:p>
            <a:pPr marL="457200" indent="-457200">
              <a:spcAft>
                <a:spcPts val="1800"/>
              </a:spcAft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453A35"/>
                </a:solidFill>
              </a:rPr>
              <a:t>Use in student grade</a:t>
            </a:r>
          </a:p>
          <a:p>
            <a:pPr marL="457200" indent="-457200">
              <a:spcAft>
                <a:spcPts val="1800"/>
              </a:spcAft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453A35"/>
                </a:solidFill>
              </a:rPr>
              <a:t>Which assessments are administered</a:t>
            </a:r>
          </a:p>
          <a:p>
            <a:pPr marL="457200" indent="-457200">
              <a:spcAft>
                <a:spcPts val="1800"/>
              </a:spcAft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453A35"/>
                </a:solidFill>
              </a:rPr>
              <a:t>How to ensure secure administration</a:t>
            </a:r>
            <a:endParaRPr lang="en-US" sz="2400" dirty="0">
              <a:solidFill>
                <a:srgbClr val="453A35"/>
              </a:solidFill>
            </a:endParaRPr>
          </a:p>
          <a:p>
            <a:pPr marL="457200" indent="-457200">
              <a:spcAft>
                <a:spcPts val="1800"/>
              </a:spcAft>
            </a:pPr>
            <a:endParaRPr lang="en-US" dirty="0">
              <a:solidFill>
                <a:srgbClr val="453A35"/>
              </a:solidFill>
            </a:endParaRPr>
          </a:p>
        </p:txBody>
      </p:sp>
      <p:sp>
        <p:nvSpPr>
          <p:cNvPr id="4" name="Slide Number Placeholder 2"/>
          <p:cNvSpPr txBox="1">
            <a:spLocks/>
          </p:cNvSpPr>
          <p:nvPr/>
        </p:nvSpPr>
        <p:spPr bwMode="auto">
          <a:xfrm>
            <a:off x="6992938" y="6475413"/>
            <a:ext cx="1905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1164DCC4-2806-48B2-82A0-EE17DA96FA15}" type="datetime1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10/26/2012</a:t>
            </a:fld>
            <a:r>
              <a:rPr lang="en-US" sz="1200" smtClean="0">
                <a:solidFill>
                  <a:srgbClr val="000000"/>
                </a:solidFill>
              </a:rPr>
              <a:t>  •  page </a:t>
            </a:r>
            <a:fld id="{673B3837-50D3-4D5B-9F88-C075EB8F2DCC}" type="slidenum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40</a:t>
            </a:fld>
            <a:endParaRPr lang="en-US" sz="120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53A35"/>
                </a:solidFill>
              </a:rPr>
              <a:t>Addressing Concerns</a:t>
            </a:r>
          </a:p>
        </p:txBody>
      </p:sp>
      <p:sp>
        <p:nvSpPr>
          <p:cNvPr id="18435" name="TextBox 7"/>
          <p:cNvSpPr txBox="1">
            <a:spLocks noChangeArrowheads="1"/>
          </p:cNvSpPr>
          <p:nvPr/>
        </p:nvSpPr>
        <p:spPr bwMode="auto">
          <a:xfrm>
            <a:off x="381000" y="1388517"/>
            <a:ext cx="8382000" cy="49705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ts val="1800"/>
              </a:spcAft>
            </a:pPr>
            <a:r>
              <a:rPr lang="en-US" sz="2800" dirty="0" smtClean="0">
                <a:solidFill>
                  <a:srgbClr val="453A35"/>
                </a:solidFill>
              </a:rPr>
              <a:t>Who has designed the Common Exams, and how have they been designed?</a:t>
            </a:r>
          </a:p>
          <a:p>
            <a:pPr>
              <a:spcAft>
                <a:spcPts val="1800"/>
              </a:spcAft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453A35"/>
                </a:solidFill>
              </a:rPr>
              <a:t>Same basic process as state assessments with the creation of assessment blueprints, generation of items, review of items, review of forms, and final production</a:t>
            </a:r>
          </a:p>
          <a:p>
            <a:pPr>
              <a:spcAft>
                <a:spcPts val="1800"/>
              </a:spcAft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453A35"/>
                </a:solidFill>
              </a:rPr>
              <a:t>Over 800 teachers from across the State have  involved in the blueprint creation and form review processes</a:t>
            </a:r>
          </a:p>
          <a:p>
            <a:pPr>
              <a:spcAft>
                <a:spcPts val="1800"/>
              </a:spcAft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453A35"/>
                </a:solidFill>
              </a:rPr>
              <a:t>NCDPI </a:t>
            </a:r>
            <a:r>
              <a:rPr lang="en-US" sz="2400" dirty="0" err="1" smtClean="0">
                <a:solidFill>
                  <a:srgbClr val="453A35"/>
                </a:solidFill>
              </a:rPr>
              <a:t>psychometricians</a:t>
            </a:r>
            <a:r>
              <a:rPr lang="en-US" sz="2400" dirty="0" smtClean="0">
                <a:solidFill>
                  <a:srgbClr val="453A35"/>
                </a:solidFill>
              </a:rPr>
              <a:t> and test measurement specialists have been involved and will analyze (and remove from results) any poor-performing items before growth is calculated </a:t>
            </a:r>
          </a:p>
        </p:txBody>
      </p:sp>
      <p:sp>
        <p:nvSpPr>
          <p:cNvPr id="4" name="Slide Number Placeholder 2"/>
          <p:cNvSpPr txBox="1">
            <a:spLocks/>
          </p:cNvSpPr>
          <p:nvPr/>
        </p:nvSpPr>
        <p:spPr bwMode="auto">
          <a:xfrm>
            <a:off x="6992938" y="6475413"/>
            <a:ext cx="1905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1164DCC4-2806-48B2-82A0-EE17DA96FA15}" type="datetime1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10/26/2012</a:t>
            </a:fld>
            <a:r>
              <a:rPr lang="en-US" sz="1200" smtClean="0">
                <a:solidFill>
                  <a:srgbClr val="000000"/>
                </a:solidFill>
              </a:rPr>
              <a:t>  •  page </a:t>
            </a:r>
            <a:fld id="{673B3837-50D3-4D5B-9F88-C075EB8F2DCC}" type="slidenum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en-US" sz="120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53A35"/>
                </a:solidFill>
              </a:rPr>
              <a:t>Addressing Concerns</a:t>
            </a:r>
          </a:p>
        </p:txBody>
      </p:sp>
      <p:sp>
        <p:nvSpPr>
          <p:cNvPr id="18435" name="TextBox 7"/>
          <p:cNvSpPr txBox="1">
            <a:spLocks noChangeArrowheads="1"/>
          </p:cNvSpPr>
          <p:nvPr/>
        </p:nvSpPr>
        <p:spPr bwMode="auto">
          <a:xfrm>
            <a:off x="381000" y="1388517"/>
            <a:ext cx="8382000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ts val="1800"/>
              </a:spcAft>
            </a:pPr>
            <a:r>
              <a:rPr lang="en-US" sz="2800" dirty="0" smtClean="0">
                <a:solidFill>
                  <a:srgbClr val="453A35"/>
                </a:solidFill>
              </a:rPr>
              <a:t>Why doesn’t anyone know what will be on the MSLs?</a:t>
            </a:r>
          </a:p>
          <a:p>
            <a:pPr>
              <a:spcAft>
                <a:spcPts val="1800"/>
              </a:spcAft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453A35"/>
                </a:solidFill>
              </a:rPr>
              <a:t>Assessment specifications are available at: </a:t>
            </a:r>
            <a:r>
              <a:rPr lang="en-US" sz="2400" dirty="0" smtClean="0">
                <a:solidFill>
                  <a:srgbClr val="453A35"/>
                </a:solidFill>
                <a:hlinkClick r:id="rId3"/>
              </a:rPr>
              <a:t>http://www.ncpublicschools.org/educatoreffect/measures/specifications/</a:t>
            </a:r>
            <a:endParaRPr lang="en-US" sz="2400" dirty="0" smtClean="0">
              <a:solidFill>
                <a:srgbClr val="453A35"/>
              </a:solidFill>
            </a:endParaRPr>
          </a:p>
          <a:p>
            <a:pPr>
              <a:spcAft>
                <a:spcPts val="1800"/>
              </a:spcAft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453A35"/>
                </a:solidFill>
              </a:rPr>
              <a:t>General information on rubrics released to C&amp;I leaders on October 19 (and posted to website)</a:t>
            </a:r>
          </a:p>
          <a:p>
            <a:pPr>
              <a:spcAft>
                <a:spcPts val="1800"/>
              </a:spcAft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453A35"/>
                </a:solidFill>
              </a:rPr>
              <a:t>Online module will provide training on how to use rubrics to score performance tasks</a:t>
            </a:r>
          </a:p>
          <a:p>
            <a:pPr>
              <a:spcAft>
                <a:spcPts val="1800"/>
              </a:spcAft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453A35"/>
                </a:solidFill>
              </a:rPr>
              <a:t>Each item has its own specific rubric </a:t>
            </a:r>
          </a:p>
        </p:txBody>
      </p:sp>
      <p:sp>
        <p:nvSpPr>
          <p:cNvPr id="4" name="Slide Number Placeholder 2"/>
          <p:cNvSpPr txBox="1">
            <a:spLocks/>
          </p:cNvSpPr>
          <p:nvPr/>
        </p:nvSpPr>
        <p:spPr bwMode="auto">
          <a:xfrm>
            <a:off x="6992938" y="6475413"/>
            <a:ext cx="1905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1164DCC4-2806-48B2-82A0-EE17DA96FA15}" type="datetime1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10/26/2012</a:t>
            </a:fld>
            <a:r>
              <a:rPr lang="en-US" sz="1200" smtClean="0">
                <a:solidFill>
                  <a:srgbClr val="000000"/>
                </a:solidFill>
              </a:rPr>
              <a:t>  •  page </a:t>
            </a:r>
            <a:fld id="{673B3837-50D3-4D5B-9F88-C075EB8F2DCC}" type="slidenum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42</a:t>
            </a:fld>
            <a:endParaRPr lang="en-US" sz="120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53A35"/>
                </a:solidFill>
              </a:rPr>
              <a:t>Addressing Concerns</a:t>
            </a:r>
          </a:p>
        </p:txBody>
      </p:sp>
      <p:sp>
        <p:nvSpPr>
          <p:cNvPr id="18435" name="TextBox 7"/>
          <p:cNvSpPr txBox="1">
            <a:spLocks noChangeArrowheads="1"/>
          </p:cNvSpPr>
          <p:nvPr/>
        </p:nvSpPr>
        <p:spPr bwMode="auto">
          <a:xfrm>
            <a:off x="381000" y="1388517"/>
            <a:ext cx="8382000" cy="41703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ts val="1800"/>
              </a:spcAft>
            </a:pPr>
            <a:r>
              <a:rPr lang="en-US" sz="2800" dirty="0" smtClean="0">
                <a:solidFill>
                  <a:srgbClr val="453A35"/>
                </a:solidFill>
              </a:rPr>
              <a:t>How will the performance items be graded?</a:t>
            </a:r>
          </a:p>
          <a:p>
            <a:pPr>
              <a:spcAft>
                <a:spcPts val="1800"/>
              </a:spcAft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453A35"/>
                </a:solidFill>
              </a:rPr>
              <a:t>There must be at least one grader who is not the student’s teacher of record AND who has the content knowledge necessary to score the item</a:t>
            </a:r>
          </a:p>
          <a:p>
            <a:pPr>
              <a:spcAft>
                <a:spcPts val="1800"/>
              </a:spcAft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453A35"/>
                </a:solidFill>
              </a:rPr>
              <a:t>With the exception of ELA, performance items can be administered early to allow time for scoring</a:t>
            </a:r>
          </a:p>
          <a:p>
            <a:pPr>
              <a:spcAft>
                <a:spcPts val="1800"/>
              </a:spcAft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453A35"/>
                </a:solidFill>
              </a:rPr>
              <a:t>Scoring of work is necessary for what the 800 teachers deemed to be authentic assessment for new, concept-based standards</a:t>
            </a:r>
          </a:p>
        </p:txBody>
      </p:sp>
      <p:sp>
        <p:nvSpPr>
          <p:cNvPr id="4" name="Slide Number Placeholder 2"/>
          <p:cNvSpPr txBox="1">
            <a:spLocks/>
          </p:cNvSpPr>
          <p:nvPr/>
        </p:nvSpPr>
        <p:spPr bwMode="auto">
          <a:xfrm>
            <a:off x="6992938" y="6475413"/>
            <a:ext cx="1905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1164DCC4-2806-48B2-82A0-EE17DA96FA15}" type="datetime1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10/26/2012</a:t>
            </a:fld>
            <a:r>
              <a:rPr lang="en-US" sz="1200" smtClean="0">
                <a:solidFill>
                  <a:srgbClr val="000000"/>
                </a:solidFill>
              </a:rPr>
              <a:t>  •  page </a:t>
            </a:r>
            <a:fld id="{673B3837-50D3-4D5B-9F88-C075EB8F2DCC}" type="slidenum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43</a:t>
            </a:fld>
            <a:endParaRPr lang="en-US" sz="120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53A35"/>
                </a:solidFill>
              </a:rPr>
              <a:t>Addressing Concerns</a:t>
            </a:r>
          </a:p>
        </p:txBody>
      </p:sp>
      <p:sp>
        <p:nvSpPr>
          <p:cNvPr id="18435" name="TextBox 7"/>
          <p:cNvSpPr txBox="1">
            <a:spLocks noChangeArrowheads="1"/>
          </p:cNvSpPr>
          <p:nvPr/>
        </p:nvSpPr>
        <p:spPr bwMode="auto">
          <a:xfrm>
            <a:off x="381000" y="1388517"/>
            <a:ext cx="8382000" cy="4632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ts val="1800"/>
              </a:spcAft>
            </a:pPr>
            <a:r>
              <a:rPr lang="en-US" sz="2800" dirty="0" smtClean="0">
                <a:solidFill>
                  <a:srgbClr val="453A35"/>
                </a:solidFill>
              </a:rPr>
              <a:t>MSLs hurt students and teachers</a:t>
            </a: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453A35"/>
                </a:solidFill>
              </a:rPr>
              <a:t>The Common Exam administration process should not affect students any differently than the administration of a teacher-created final exam</a:t>
            </a:r>
          </a:p>
          <a:p>
            <a:endParaRPr lang="en-US" sz="1200" dirty="0" smtClean="0">
              <a:solidFill>
                <a:srgbClr val="453A35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453A35"/>
                </a:solidFill>
              </a:rPr>
              <a:t>MSL scores do not need to be used as final exam grades</a:t>
            </a:r>
          </a:p>
          <a:p>
            <a:pPr lvl="1"/>
            <a:endParaRPr lang="en-US" sz="1200" dirty="0" smtClean="0">
              <a:solidFill>
                <a:srgbClr val="453A35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453A35"/>
                </a:solidFill>
              </a:rPr>
              <a:t>Percent correct provided by </a:t>
            </a:r>
            <a:r>
              <a:rPr lang="en-US" sz="2400" dirty="0" err="1" smtClean="0">
                <a:solidFill>
                  <a:srgbClr val="453A35"/>
                </a:solidFill>
              </a:rPr>
              <a:t>Winscan</a:t>
            </a:r>
            <a:r>
              <a:rPr lang="en-US" sz="2400" dirty="0" smtClean="0">
                <a:solidFill>
                  <a:srgbClr val="453A35"/>
                </a:solidFill>
              </a:rPr>
              <a:t> is a suggestion for a grade</a:t>
            </a:r>
          </a:p>
          <a:p>
            <a:endParaRPr lang="en-US" sz="1200" dirty="0" smtClean="0">
              <a:solidFill>
                <a:srgbClr val="453A35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2400" dirty="0" smtClean="0">
                <a:solidFill>
                  <a:srgbClr val="453A35"/>
                </a:solidFill>
              </a:rPr>
              <a:t>It is only fair to base SOME part of a teacher’s evaluation on the growth of his or her students</a:t>
            </a:r>
          </a:p>
        </p:txBody>
      </p:sp>
      <p:sp>
        <p:nvSpPr>
          <p:cNvPr id="4" name="Slide Number Placeholder 2"/>
          <p:cNvSpPr txBox="1">
            <a:spLocks/>
          </p:cNvSpPr>
          <p:nvPr/>
        </p:nvSpPr>
        <p:spPr bwMode="auto">
          <a:xfrm>
            <a:off x="6992938" y="6475413"/>
            <a:ext cx="1905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1164DCC4-2806-48B2-82A0-EE17DA96FA15}" type="datetime1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10/26/2012</a:t>
            </a:fld>
            <a:r>
              <a:rPr lang="en-US" sz="1200" dirty="0" smtClean="0">
                <a:solidFill>
                  <a:srgbClr val="000000"/>
                </a:solidFill>
              </a:rPr>
              <a:t>  •  page </a:t>
            </a:r>
            <a:fld id="{673B3837-50D3-4D5B-9F88-C075EB8F2DCC}" type="slidenum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44</a:t>
            </a:fld>
            <a:endParaRPr lang="en-US" sz="1200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3400" dirty="0" smtClean="0">
                <a:latin typeface="Arial" pitchFamily="34" charset="0"/>
                <a:ea typeface="ＭＳ Ｐゴシック" pitchFamily="34" charset="-128"/>
                <a:cs typeface="Arial" pitchFamily="34" charset="0"/>
              </a:rPr>
              <a:t>Reviewing the Resources</a:t>
            </a:r>
            <a:endParaRPr lang="en-US" sz="3400" b="0" dirty="0" smtClean="0">
              <a:latin typeface="Arial" pitchFamily="34" charset="0"/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10246" name=" 2"/>
          <p:cNvSpPr>
            <a:spLocks noGrp="1"/>
          </p:cNvSpPr>
          <p:nvPr/>
        </p:nvSpPr>
        <p:spPr bwMode="auto">
          <a:xfrm>
            <a:off x="6324600" y="1371600"/>
            <a:ext cx="2514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2"/>
          <p:cNvSpPr txBox="1">
            <a:spLocks/>
          </p:cNvSpPr>
          <p:nvPr/>
        </p:nvSpPr>
        <p:spPr bwMode="auto">
          <a:xfrm>
            <a:off x="6992938" y="6475413"/>
            <a:ext cx="1905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8F68D4D3-8777-4214-B83A-4D4E91875CB4}" type="datetime1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10/26/2012</a:t>
            </a:fld>
            <a:r>
              <a:rPr lang="en-US" sz="1200" smtClean="0">
                <a:solidFill>
                  <a:srgbClr val="000000"/>
                </a:solidFill>
              </a:rPr>
              <a:t>  •  page </a:t>
            </a:r>
            <a:fld id="{C3B8FEFF-4EC7-4DF8-A561-E3526FFEDBAE}" type="slidenum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45</a:t>
            </a:fld>
            <a:endParaRPr lang="en-US" sz="1200" smtClean="0">
              <a:solidFill>
                <a:srgbClr val="000000"/>
              </a:solidFill>
            </a:endParaRPr>
          </a:p>
        </p:txBody>
      </p:sp>
      <p:pic>
        <p:nvPicPr>
          <p:cNvPr id="11" name="Picture 3" descr="C:\Documents and Settings\mmartin\Desktop\MRM\ACRE\Visual Tools\testing images\1003709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8448" y="1777624"/>
            <a:ext cx="5929952" cy="39368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573493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53A35"/>
                </a:solidFill>
              </a:rPr>
              <a:t>Reviewing the Resources</a:t>
            </a:r>
          </a:p>
        </p:txBody>
      </p:sp>
      <p:sp>
        <p:nvSpPr>
          <p:cNvPr id="18435" name="TextBox 7"/>
          <p:cNvSpPr txBox="1">
            <a:spLocks noChangeArrowheads="1"/>
          </p:cNvSpPr>
          <p:nvPr/>
        </p:nvSpPr>
        <p:spPr bwMode="auto">
          <a:xfrm>
            <a:off x="381000" y="1703837"/>
            <a:ext cx="8382000" cy="5909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Aft>
                <a:spcPts val="1800"/>
              </a:spcAft>
              <a:buFont typeface="Arial" pitchFamily="34" charset="0"/>
              <a:buChar char="•"/>
            </a:pPr>
            <a:r>
              <a:rPr lang="en-US" sz="3200" dirty="0" smtClean="0">
                <a:solidFill>
                  <a:srgbClr val="453A35"/>
                </a:solidFill>
              </a:rPr>
              <a:t>Implementation Guide</a:t>
            </a:r>
          </a:p>
          <a:p>
            <a:pPr marL="457200" indent="-457200">
              <a:spcAft>
                <a:spcPts val="1800"/>
              </a:spcAft>
              <a:buFont typeface="Arial" pitchFamily="34" charset="0"/>
              <a:buChar char="•"/>
            </a:pPr>
            <a:r>
              <a:rPr lang="en-US" sz="3200" dirty="0" smtClean="0">
                <a:solidFill>
                  <a:srgbClr val="453A35"/>
                </a:solidFill>
              </a:rPr>
              <a:t>Administration Timelines</a:t>
            </a:r>
          </a:p>
          <a:p>
            <a:pPr marL="457200" indent="-457200">
              <a:spcAft>
                <a:spcPts val="1800"/>
              </a:spcAft>
              <a:buFont typeface="Arial" pitchFamily="34" charset="0"/>
              <a:buChar char="•"/>
            </a:pPr>
            <a:r>
              <a:rPr lang="en-US" sz="3200" dirty="0" smtClean="0">
                <a:solidFill>
                  <a:srgbClr val="453A35"/>
                </a:solidFill>
              </a:rPr>
              <a:t>Assessment Specifications</a:t>
            </a:r>
          </a:p>
          <a:p>
            <a:pPr marL="457200" indent="-457200">
              <a:spcAft>
                <a:spcPts val="1800"/>
              </a:spcAft>
              <a:buFont typeface="Arial" pitchFamily="34" charset="0"/>
              <a:buChar char="•"/>
            </a:pPr>
            <a:r>
              <a:rPr lang="en-US" sz="3200" dirty="0" smtClean="0">
                <a:solidFill>
                  <a:srgbClr val="453A35"/>
                </a:solidFill>
              </a:rPr>
              <a:t>Guide to Measuring Student Growth</a:t>
            </a:r>
          </a:p>
          <a:p>
            <a:pPr marL="457200" indent="-457200">
              <a:spcAft>
                <a:spcPts val="1800"/>
              </a:spcAft>
              <a:buFont typeface="Arial" pitchFamily="34" charset="0"/>
              <a:buChar char="•"/>
            </a:pPr>
            <a:r>
              <a:rPr lang="en-US" sz="3200" dirty="0" smtClean="0">
                <a:solidFill>
                  <a:srgbClr val="453A35"/>
                </a:solidFill>
              </a:rPr>
              <a:t>Local Planning Template</a:t>
            </a:r>
          </a:p>
          <a:p>
            <a:pPr marL="457200" indent="-457200">
              <a:spcAft>
                <a:spcPts val="1800"/>
              </a:spcAft>
              <a:buFont typeface="Arial" pitchFamily="34" charset="0"/>
              <a:buChar char="•"/>
            </a:pPr>
            <a:r>
              <a:rPr lang="en-US" sz="3200" dirty="0" smtClean="0">
                <a:solidFill>
                  <a:srgbClr val="453A35"/>
                </a:solidFill>
              </a:rPr>
              <a:t>Educator Effectiveness Website</a:t>
            </a:r>
          </a:p>
          <a:p>
            <a:pPr marL="457200" indent="-457200">
              <a:spcAft>
                <a:spcPts val="1800"/>
              </a:spcAft>
            </a:pPr>
            <a:endParaRPr lang="en-US" sz="2400" dirty="0" smtClean="0">
              <a:solidFill>
                <a:srgbClr val="453A35"/>
              </a:solidFill>
            </a:endParaRPr>
          </a:p>
          <a:p>
            <a:pPr marL="457200" indent="-457200">
              <a:spcAft>
                <a:spcPts val="1800"/>
              </a:spcAft>
            </a:pPr>
            <a:endParaRPr lang="en-US" sz="2400" dirty="0">
              <a:solidFill>
                <a:srgbClr val="453A35"/>
              </a:solidFill>
            </a:endParaRPr>
          </a:p>
          <a:p>
            <a:pPr marL="457200" indent="-457200">
              <a:spcAft>
                <a:spcPts val="1800"/>
              </a:spcAft>
            </a:pPr>
            <a:endParaRPr lang="en-US" dirty="0">
              <a:solidFill>
                <a:srgbClr val="453A35"/>
              </a:solidFill>
            </a:endParaRPr>
          </a:p>
        </p:txBody>
      </p:sp>
      <p:sp>
        <p:nvSpPr>
          <p:cNvPr id="4" name="Slide Number Placeholder 2"/>
          <p:cNvSpPr txBox="1">
            <a:spLocks/>
          </p:cNvSpPr>
          <p:nvPr/>
        </p:nvSpPr>
        <p:spPr bwMode="auto">
          <a:xfrm>
            <a:off x="6992938" y="6475413"/>
            <a:ext cx="1905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1164DCC4-2806-48B2-82A0-EE17DA96FA15}" type="datetime1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10/26/2012</a:t>
            </a:fld>
            <a:r>
              <a:rPr lang="en-US" sz="1200" smtClean="0">
                <a:solidFill>
                  <a:srgbClr val="000000"/>
                </a:solidFill>
              </a:rPr>
              <a:t>  •  page </a:t>
            </a:r>
            <a:fld id="{673B3837-50D3-4D5B-9F88-C075EB8F2DCC}" type="slidenum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46</a:t>
            </a:fld>
            <a:endParaRPr lang="en-US" sz="120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453A35"/>
                </a:solidFill>
              </a:rPr>
              <a:t>Reviewing the Resources </a:t>
            </a:r>
          </a:p>
        </p:txBody>
      </p:sp>
      <p:sp>
        <p:nvSpPr>
          <p:cNvPr id="18435" name="TextBox 7"/>
          <p:cNvSpPr txBox="1">
            <a:spLocks noChangeArrowheads="1"/>
          </p:cNvSpPr>
          <p:nvPr/>
        </p:nvSpPr>
        <p:spPr bwMode="auto">
          <a:xfrm>
            <a:off x="381000" y="1703837"/>
            <a:ext cx="8382000" cy="433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>
              <a:spcAft>
                <a:spcPts val="1800"/>
              </a:spcAft>
            </a:pPr>
            <a:r>
              <a:rPr lang="en-US" sz="2400" dirty="0" smtClean="0">
                <a:solidFill>
                  <a:srgbClr val="453A35"/>
                </a:solidFill>
              </a:rPr>
              <a:t>Questions for Reflection:</a:t>
            </a:r>
          </a:p>
          <a:p>
            <a:pPr marL="457200" indent="-457200">
              <a:spcAft>
                <a:spcPts val="1800"/>
              </a:spcAft>
              <a:buAutoNum type="arabicPeriod"/>
            </a:pPr>
            <a:r>
              <a:rPr lang="en-US" sz="2400" dirty="0" smtClean="0">
                <a:solidFill>
                  <a:srgbClr val="453A35"/>
                </a:solidFill>
              </a:rPr>
              <a:t>What is your biggest take-away from the Assessment Specifications and Sample Items?</a:t>
            </a:r>
          </a:p>
          <a:p>
            <a:pPr marL="457200" indent="-457200">
              <a:spcAft>
                <a:spcPts val="1800"/>
              </a:spcAft>
              <a:buAutoNum type="arabicPeriod"/>
            </a:pPr>
            <a:r>
              <a:rPr lang="en-US" sz="2400" dirty="0" smtClean="0">
                <a:solidFill>
                  <a:srgbClr val="453A35"/>
                </a:solidFill>
              </a:rPr>
              <a:t>How can teachers find out about these resources?</a:t>
            </a:r>
          </a:p>
          <a:p>
            <a:pPr marL="457200" indent="-457200">
              <a:spcAft>
                <a:spcPts val="1800"/>
              </a:spcAft>
              <a:buAutoNum type="arabicPeriod"/>
            </a:pPr>
            <a:r>
              <a:rPr lang="en-US" sz="2400" dirty="0" smtClean="0">
                <a:solidFill>
                  <a:srgbClr val="453A35"/>
                </a:solidFill>
              </a:rPr>
              <a:t>What resources are missing?</a:t>
            </a:r>
          </a:p>
          <a:p>
            <a:pPr marL="457200" indent="-457200">
              <a:spcAft>
                <a:spcPts val="1800"/>
              </a:spcAft>
              <a:buAutoNum type="arabicPeriod"/>
            </a:pPr>
            <a:r>
              <a:rPr lang="en-US" sz="2400" dirty="0" smtClean="0">
                <a:solidFill>
                  <a:srgbClr val="453A35"/>
                </a:solidFill>
              </a:rPr>
              <a:t>Which resources are most helpful?</a:t>
            </a:r>
          </a:p>
          <a:p>
            <a:pPr marL="457200" indent="-457200">
              <a:spcAft>
                <a:spcPts val="1800"/>
              </a:spcAft>
            </a:pPr>
            <a:endParaRPr lang="en-US" sz="2400" dirty="0">
              <a:solidFill>
                <a:srgbClr val="453A35"/>
              </a:solidFill>
            </a:endParaRPr>
          </a:p>
          <a:p>
            <a:pPr marL="457200" indent="-457200">
              <a:spcAft>
                <a:spcPts val="1800"/>
              </a:spcAft>
            </a:pPr>
            <a:endParaRPr lang="en-US" dirty="0">
              <a:solidFill>
                <a:srgbClr val="453A35"/>
              </a:solidFill>
            </a:endParaRPr>
          </a:p>
        </p:txBody>
      </p:sp>
      <p:sp>
        <p:nvSpPr>
          <p:cNvPr id="4" name="Slide Number Placeholder 2"/>
          <p:cNvSpPr txBox="1">
            <a:spLocks/>
          </p:cNvSpPr>
          <p:nvPr/>
        </p:nvSpPr>
        <p:spPr bwMode="auto">
          <a:xfrm>
            <a:off x="6992938" y="6475413"/>
            <a:ext cx="1905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1164DCC4-2806-48B2-82A0-EE17DA96FA15}" type="datetime1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10/26/2012</a:t>
            </a:fld>
            <a:r>
              <a:rPr lang="en-US" sz="1200" smtClean="0">
                <a:solidFill>
                  <a:srgbClr val="000000"/>
                </a:solidFill>
              </a:rPr>
              <a:t>  •  page </a:t>
            </a:r>
            <a:fld id="{673B3837-50D3-4D5B-9F88-C075EB8F2DCC}" type="slidenum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47</a:t>
            </a:fld>
            <a:endParaRPr lang="en-US" sz="120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Title 1"/>
          <p:cNvSpPr>
            <a:spLocks noGrp="1"/>
          </p:cNvSpPr>
          <p:nvPr>
            <p:ph type="title"/>
          </p:nvPr>
        </p:nvSpPr>
        <p:spPr>
          <a:xfrm>
            <a:off x="447675" y="406400"/>
            <a:ext cx="5791200" cy="1143000"/>
          </a:xfrm>
        </p:spPr>
        <p:txBody>
          <a:bodyPr/>
          <a:lstStyle/>
          <a:p>
            <a:pPr eaLnBrk="1" hangingPunct="1"/>
            <a:r>
              <a:rPr lang="en-US" sz="3200" dirty="0" smtClean="0">
                <a:latin typeface="Arial" pitchFamily="34" charset="0"/>
                <a:ea typeface="ＭＳ Ｐゴシック" charset="-128"/>
                <a:cs typeface="Arial" pitchFamily="34" charset="0"/>
              </a:rPr>
              <a:t>Sharing with Colleagues</a:t>
            </a:r>
          </a:p>
        </p:txBody>
      </p:sp>
      <p:sp>
        <p:nvSpPr>
          <p:cNvPr id="27651" name=" 2"/>
          <p:cNvSpPr>
            <a:spLocks noGrp="1"/>
          </p:cNvSpPr>
          <p:nvPr/>
        </p:nvSpPr>
        <p:spPr bwMode="auto">
          <a:xfrm>
            <a:off x="6324600" y="1371600"/>
            <a:ext cx="2514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6" descr="C:\Documents and Settings\mmartin\Desktop\MRM\RTTT\Implementation\Communications\READY\Visuals\Rebecca Key Note\shutterstock_4695459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11672" y="1531960"/>
            <a:ext cx="2971800" cy="445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99390574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TextBox 4"/>
          <p:cNvSpPr txBox="1">
            <a:spLocks noChangeArrowheads="1"/>
          </p:cNvSpPr>
          <p:nvPr/>
        </p:nvSpPr>
        <p:spPr bwMode="auto">
          <a:xfrm>
            <a:off x="228600" y="1495425"/>
            <a:ext cx="8915400" cy="2646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 dirty="0" smtClean="0">
              <a:solidFill>
                <a:srgbClr val="453A35"/>
              </a:solidFill>
            </a:endParaRPr>
          </a:p>
          <a:p>
            <a:endParaRPr lang="en-US" sz="2800" dirty="0" smtClean="0">
              <a:solidFill>
                <a:srgbClr val="453A35"/>
              </a:solidFill>
            </a:endParaRPr>
          </a:p>
          <a:p>
            <a:endParaRPr lang="en-US" sz="2800" dirty="0" smtClean="0">
              <a:solidFill>
                <a:srgbClr val="453A35"/>
              </a:solidFill>
            </a:endParaRPr>
          </a:p>
          <a:p>
            <a:r>
              <a:rPr lang="en-US" sz="2800" dirty="0" smtClean="0">
                <a:solidFill>
                  <a:srgbClr val="453A35"/>
                </a:solidFill>
              </a:rPr>
              <a:t>educatoreffectiveness@dpi.nc.gov</a:t>
            </a:r>
          </a:p>
          <a:p>
            <a:r>
              <a:rPr lang="en-US" sz="2800" dirty="0" smtClean="0">
                <a:solidFill>
                  <a:srgbClr val="453A35"/>
                </a:solidFill>
              </a:rPr>
              <a:t>http://www.ncpublicschools.org/educatoreffect/</a:t>
            </a:r>
            <a:endParaRPr lang="en-US" sz="2800" dirty="0">
              <a:solidFill>
                <a:srgbClr val="453A35"/>
              </a:solidFill>
            </a:endParaRPr>
          </a:p>
          <a:p>
            <a:endParaRPr lang="en-US" dirty="0">
              <a:solidFill>
                <a:srgbClr val="453A35"/>
              </a:solidFill>
            </a:endParaRPr>
          </a:p>
          <a:p>
            <a:endParaRPr lang="en-US" dirty="0">
              <a:solidFill>
                <a:srgbClr val="453A35"/>
              </a:solidFill>
            </a:endParaRPr>
          </a:p>
        </p:txBody>
      </p:sp>
      <p:sp>
        <p:nvSpPr>
          <p:cNvPr id="35844" name="Title 1"/>
          <p:cNvSpPr txBox="1">
            <a:spLocks/>
          </p:cNvSpPr>
          <p:nvPr/>
        </p:nvSpPr>
        <p:spPr bwMode="auto">
          <a:xfrm>
            <a:off x="228600" y="304800"/>
            <a:ext cx="8534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lang="en-US" sz="3600" b="1">
                <a:solidFill>
                  <a:srgbClr val="453A35"/>
                </a:solidFill>
                <a:latin typeface="Arial Bold" charset="0"/>
              </a:rPr>
              <a:t>Contact Information</a:t>
            </a:r>
          </a:p>
        </p:txBody>
      </p:sp>
      <p:sp>
        <p:nvSpPr>
          <p:cNvPr id="5" name="Slide Number Placeholder 2"/>
          <p:cNvSpPr txBox="1">
            <a:spLocks/>
          </p:cNvSpPr>
          <p:nvPr/>
        </p:nvSpPr>
        <p:spPr bwMode="auto">
          <a:xfrm>
            <a:off x="6992938" y="6475413"/>
            <a:ext cx="1905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1164DCC4-2806-48B2-82A0-EE17DA96FA15}" type="datetime1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10/26/2012</a:t>
            </a:fld>
            <a:r>
              <a:rPr lang="en-US" sz="1200" smtClean="0">
                <a:solidFill>
                  <a:srgbClr val="000000"/>
                </a:solidFill>
              </a:rPr>
              <a:t>  •  page </a:t>
            </a:r>
            <a:fld id="{673B3837-50D3-4D5B-9F88-C075EB8F2DCC}" type="slidenum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49</a:t>
            </a:fld>
            <a:endParaRPr lang="en-US" sz="120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educator effectiveness?</a:t>
            </a:r>
          </a:p>
        </p:txBody>
      </p:sp>
      <p:sp>
        <p:nvSpPr>
          <p:cNvPr id="12291" name="Content Placeholder 3"/>
          <p:cNvSpPr>
            <a:spLocks noGrp="1"/>
          </p:cNvSpPr>
          <p:nvPr>
            <p:ph idx="1"/>
          </p:nvPr>
        </p:nvSpPr>
        <p:spPr>
          <a:xfrm>
            <a:off x="304800" y="2327275"/>
            <a:ext cx="8534400" cy="1187450"/>
          </a:xfrm>
          <a:solidFill>
            <a:srgbClr val="FF9900"/>
          </a:solidFill>
        </p:spPr>
        <p:txBody>
          <a:bodyPr/>
          <a:lstStyle/>
          <a:p>
            <a:pPr marL="0" indent="0" algn="ctr">
              <a:buFontTx/>
              <a:buNone/>
            </a:pPr>
            <a:r>
              <a:rPr lang="en-US" dirty="0" smtClean="0">
                <a:solidFill>
                  <a:schemeClr val="accent1"/>
                </a:solidFill>
              </a:rPr>
              <a:t>Every student in North Carolina deserves an effective teacher in all courses and grades.</a:t>
            </a: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304800" y="1522413"/>
            <a:ext cx="8534400" cy="611187"/>
          </a:xfrm>
          <a:prstGeom prst="rect">
            <a:avLst/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r>
              <a:rPr lang="en-US" sz="2200" dirty="0">
                <a:solidFill>
                  <a:srgbClr val="453A35"/>
                </a:solidFill>
              </a:rPr>
              <a:t>The work around educator effectiveness, including the Measures of Student Learning, is grounded in the belief that: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04800" y="3683000"/>
            <a:ext cx="8458200" cy="954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Aft>
                <a:spcPts val="1200"/>
              </a:spcAft>
            </a:pPr>
            <a:endParaRPr lang="en-US" sz="2200">
              <a:solidFill>
                <a:srgbClr val="453A35"/>
              </a:solidFill>
            </a:endParaRPr>
          </a:p>
          <a:p>
            <a:pPr lvl="2">
              <a:buFont typeface="Arial" pitchFamily="34" charset="0"/>
              <a:buChar char="•"/>
            </a:pPr>
            <a:endParaRPr lang="en-US">
              <a:solidFill>
                <a:srgbClr val="453A35"/>
              </a:solidFill>
            </a:endParaRPr>
          </a:p>
        </p:txBody>
      </p:sp>
      <p:sp>
        <p:nvSpPr>
          <p:cNvPr id="12294" name="Rectangle 4"/>
          <p:cNvSpPr>
            <a:spLocks noChangeArrowheads="1"/>
          </p:cNvSpPr>
          <p:nvPr/>
        </p:nvSpPr>
        <p:spPr bwMode="auto">
          <a:xfrm>
            <a:off x="381000" y="3733800"/>
            <a:ext cx="8534400" cy="611188"/>
          </a:xfrm>
          <a:prstGeom prst="rect">
            <a:avLst/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r>
              <a:rPr lang="en-US" sz="2200">
                <a:solidFill>
                  <a:srgbClr val="453A35"/>
                </a:solidFill>
              </a:rPr>
              <a:t>Our students need to learn all of the standards in the North Carolina Standard Course of Study in order to be READY for their futures.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 educator effectiveness?</a:t>
            </a:r>
          </a:p>
        </p:txBody>
      </p:sp>
      <p:sp>
        <p:nvSpPr>
          <p:cNvPr id="13315" name="Content Placeholder 3"/>
          <p:cNvSpPr>
            <a:spLocks noGrp="1"/>
          </p:cNvSpPr>
          <p:nvPr>
            <p:ph idx="1"/>
          </p:nvPr>
        </p:nvSpPr>
        <p:spPr>
          <a:xfrm>
            <a:off x="304800" y="2327275"/>
            <a:ext cx="8534400" cy="1187450"/>
          </a:xfrm>
          <a:solidFill>
            <a:srgbClr val="FF9900"/>
          </a:solidFill>
        </p:spPr>
        <p:txBody>
          <a:bodyPr/>
          <a:lstStyle/>
          <a:p>
            <a:pPr marL="0" indent="0" algn="ctr">
              <a:buFontTx/>
              <a:buNone/>
            </a:pPr>
            <a:r>
              <a:rPr lang="en-US" dirty="0" smtClean="0">
                <a:solidFill>
                  <a:schemeClr val="accent1"/>
                </a:solidFill>
              </a:rPr>
              <a:t>Every teacher in North Carolina deserves feedback on the growth of their students.</a:t>
            </a:r>
          </a:p>
        </p:txBody>
      </p:sp>
      <p:sp>
        <p:nvSpPr>
          <p:cNvPr id="13316" name="Rectangle 4"/>
          <p:cNvSpPr>
            <a:spLocks noChangeArrowheads="1"/>
          </p:cNvSpPr>
          <p:nvPr/>
        </p:nvSpPr>
        <p:spPr bwMode="auto">
          <a:xfrm>
            <a:off x="304800" y="1522413"/>
            <a:ext cx="8534400" cy="611187"/>
          </a:xfrm>
          <a:prstGeom prst="rect">
            <a:avLst/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r>
              <a:rPr lang="en-US" sz="2200" dirty="0">
                <a:solidFill>
                  <a:srgbClr val="453A35"/>
                </a:solidFill>
              </a:rPr>
              <a:t>In order to increase their effectiveness, teachers need access to high-quality </a:t>
            </a:r>
            <a:r>
              <a:rPr lang="en-US" sz="2200" dirty="0" smtClean="0">
                <a:solidFill>
                  <a:srgbClr val="453A35"/>
                </a:solidFill>
              </a:rPr>
              <a:t>data.</a:t>
            </a:r>
            <a:endParaRPr lang="en-US" sz="2200" dirty="0">
              <a:solidFill>
                <a:srgbClr val="453A35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04800" y="3683000"/>
            <a:ext cx="8458200" cy="28003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>
              <a:spcAft>
                <a:spcPts val="1200"/>
              </a:spcAft>
              <a:defRPr/>
            </a:pPr>
            <a:r>
              <a:rPr lang="en-US" sz="2200" dirty="0" smtClean="0">
                <a:solidFill>
                  <a:srgbClr val="453A35"/>
                </a:solidFill>
              </a:rPr>
              <a:t>It’s not about firing our way to a better teaching force.  It’s about creating a system that:</a:t>
            </a:r>
          </a:p>
          <a:p>
            <a:pPr marL="1200150" lvl="2" indent="-285750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2200" dirty="0" smtClean="0">
                <a:solidFill>
                  <a:srgbClr val="453A35"/>
                </a:solidFill>
              </a:rPr>
              <a:t>Identifies the strongest teachers so that we can all learn from them, and</a:t>
            </a:r>
          </a:p>
          <a:p>
            <a:pPr marL="1200150" lvl="2" indent="-285750">
              <a:spcAft>
                <a:spcPts val="600"/>
              </a:spcAft>
              <a:buFont typeface="Arial" pitchFamily="34" charset="0"/>
              <a:buChar char="•"/>
              <a:defRPr/>
            </a:pPr>
            <a:r>
              <a:rPr lang="en-US" sz="2200" dirty="0" smtClean="0">
                <a:solidFill>
                  <a:srgbClr val="453A35"/>
                </a:solidFill>
              </a:rPr>
              <a:t>Identifies those teachers who need additional support and targets that support to their needs</a:t>
            </a:r>
          </a:p>
          <a:p>
            <a:pPr lvl="2">
              <a:buFont typeface="Arial" pitchFamily="34" charset="0"/>
              <a:buChar char="•"/>
              <a:defRPr/>
            </a:pPr>
            <a:endParaRPr lang="en-US" dirty="0" smtClean="0">
              <a:solidFill>
                <a:srgbClr val="453A35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381000" y="317500"/>
            <a:ext cx="5791200" cy="11430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pitchFamily="34" charset="0"/>
                <a:ea typeface="ＭＳ Ｐゴシック" charset="-128"/>
                <a:cs typeface="Arial" pitchFamily="34" charset="0"/>
              </a:rPr>
              <a:t>Educator Effectiveness</a:t>
            </a:r>
            <a:br>
              <a:rPr lang="en-US" dirty="0" smtClean="0">
                <a:latin typeface="Arial" pitchFamily="34" charset="0"/>
                <a:ea typeface="ＭＳ Ｐゴシック" charset="-128"/>
                <a:cs typeface="Arial" pitchFamily="34" charset="0"/>
              </a:rPr>
            </a:br>
            <a:r>
              <a:rPr lang="en-US" dirty="0" smtClean="0">
                <a:latin typeface="Arial" pitchFamily="34" charset="0"/>
                <a:ea typeface="ＭＳ Ｐゴシック" charset="-128"/>
                <a:cs typeface="Arial" pitchFamily="34" charset="0"/>
              </a:rPr>
              <a:t>Policies</a:t>
            </a:r>
          </a:p>
        </p:txBody>
      </p:sp>
      <p:sp>
        <p:nvSpPr>
          <p:cNvPr id="21507" name=" 2"/>
          <p:cNvSpPr>
            <a:spLocks noGrp="1"/>
          </p:cNvSpPr>
          <p:nvPr/>
        </p:nvSpPr>
        <p:spPr bwMode="auto">
          <a:xfrm>
            <a:off x="6324600" y="1371600"/>
            <a:ext cx="25146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2400" smtClean="0">
              <a:solidFill>
                <a:srgbClr val="000000"/>
              </a:solidFill>
              <a:latin typeface="Arial" pitchFamily="34" charset="0"/>
            </a:endParaRPr>
          </a:p>
        </p:txBody>
      </p:sp>
      <p:pic>
        <p:nvPicPr>
          <p:cNvPr id="21509" name="Picture 9" descr="C:\Documents and Settings\mmartin\Desktop\MRM\ACRE\Visual Tools\25222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" y="1758950"/>
            <a:ext cx="5943600" cy="408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6324600" y="1219200"/>
            <a:ext cx="2819400" cy="2819400"/>
          </a:xfrm>
          <a:prstGeom prst="rect">
            <a:avLst/>
          </a:prstGeom>
          <a:solidFill>
            <a:schemeClr val="bg1">
              <a:alpha val="67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400" dirty="0">
              <a:solidFill>
                <a:prstClr val="white"/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11995075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30"/>
          <p:cNvSpPr>
            <a:spLocks noChangeArrowheads="1"/>
          </p:cNvSpPr>
          <p:nvPr/>
        </p:nvSpPr>
        <p:spPr bwMode="auto">
          <a:xfrm>
            <a:off x="0" y="1600200"/>
            <a:ext cx="9144000" cy="5257800"/>
          </a:xfrm>
          <a:prstGeom prst="rect">
            <a:avLst/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6387" name="Content Placeholder 4"/>
          <p:cNvSpPr txBox="1">
            <a:spLocks/>
          </p:cNvSpPr>
          <p:nvPr/>
        </p:nvSpPr>
        <p:spPr bwMode="auto">
          <a:xfrm>
            <a:off x="0" y="2333625"/>
            <a:ext cx="9144000" cy="4219575"/>
          </a:xfrm>
          <a:prstGeom prst="rect">
            <a:avLst/>
          </a:prstGeom>
          <a:solidFill>
            <a:srgbClr val="453A35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1" hangingPunct="1">
              <a:lnSpc>
                <a:spcPct val="80000"/>
              </a:lnSpc>
              <a:spcBef>
                <a:spcPct val="60000"/>
              </a:spcBef>
              <a:buClr>
                <a:srgbClr val="463D35"/>
              </a:buClr>
            </a:pPr>
            <a:endParaRPr lang="en-US" sz="4000">
              <a:solidFill>
                <a:srgbClr val="63554C"/>
              </a:solidFill>
              <a:cs typeface="Arial" pitchFamily="34" charset="0"/>
            </a:endParaRPr>
          </a:p>
        </p:txBody>
      </p:sp>
      <p:sp>
        <p:nvSpPr>
          <p:cNvPr id="16388" name="TextBox 11"/>
          <p:cNvSpPr txBox="1">
            <a:spLocks noChangeArrowheads="1"/>
          </p:cNvSpPr>
          <p:nvPr/>
        </p:nvSpPr>
        <p:spPr bwMode="auto">
          <a:xfrm>
            <a:off x="2209800" y="1114425"/>
            <a:ext cx="330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>
                <a:solidFill>
                  <a:srgbClr val="493D36"/>
                </a:solidFill>
                <a:cs typeface="Arial" pitchFamily="34" charset="0"/>
              </a:rPr>
              <a:t>▲</a:t>
            </a:r>
            <a:endParaRPr lang="en-US">
              <a:solidFill>
                <a:srgbClr val="493D36"/>
              </a:solidFill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2174875" y="2574925"/>
            <a:ext cx="17335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600" b="1" i="1">
                <a:solidFill>
                  <a:schemeClr val="accent1"/>
                </a:solidFill>
              </a:rPr>
              <a:t>Top 25%</a:t>
            </a: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174875" y="3044825"/>
            <a:ext cx="17335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600" b="1" i="1">
                <a:solidFill>
                  <a:schemeClr val="accent1"/>
                </a:solidFill>
              </a:rPr>
              <a:t>Bottom 25%</a:t>
            </a:r>
          </a:p>
        </p:txBody>
      </p:sp>
      <p:sp>
        <p:nvSpPr>
          <p:cNvPr id="16391" name="TextBox 7"/>
          <p:cNvSpPr txBox="1">
            <a:spLocks noChangeArrowheads="1"/>
          </p:cNvSpPr>
          <p:nvPr/>
        </p:nvSpPr>
        <p:spPr bwMode="auto">
          <a:xfrm>
            <a:off x="76200" y="2463800"/>
            <a:ext cx="252571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accent1"/>
                </a:solidFill>
              </a:rPr>
              <a:t>Observation Tool</a:t>
            </a:r>
          </a:p>
        </p:txBody>
      </p:sp>
      <p:sp>
        <p:nvSpPr>
          <p:cNvPr id="16392" name="TextBox 12"/>
          <p:cNvSpPr txBox="1">
            <a:spLocks noChangeArrowheads="1"/>
          </p:cNvSpPr>
          <p:nvPr/>
        </p:nvSpPr>
        <p:spPr bwMode="auto">
          <a:xfrm>
            <a:off x="76200" y="5232400"/>
            <a:ext cx="27432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accent1"/>
                </a:solidFill>
              </a:rPr>
              <a:t>Observation Tool</a:t>
            </a:r>
            <a:br>
              <a:rPr lang="en-US" sz="2000" b="1">
                <a:solidFill>
                  <a:schemeClr val="accent1"/>
                </a:solidFill>
              </a:rPr>
            </a:br>
            <a:r>
              <a:rPr lang="en-US" sz="2000">
                <a:solidFill>
                  <a:schemeClr val="accent1"/>
                </a:solidFill>
              </a:rPr>
              <a:t>+ Student Survey </a:t>
            </a:r>
          </a:p>
          <a:p>
            <a:r>
              <a:rPr lang="en-US" sz="2000">
                <a:solidFill>
                  <a:schemeClr val="accent1"/>
                </a:solidFill>
              </a:rPr>
              <a:t>+ Growth </a:t>
            </a:r>
            <a:r>
              <a:rPr lang="en-US" sz="1600">
                <a:solidFill>
                  <a:schemeClr val="accent1"/>
                </a:solidFill>
              </a:rPr>
              <a:t>(Value-Add)</a:t>
            </a:r>
            <a:endParaRPr lang="en-US" sz="1400">
              <a:solidFill>
                <a:schemeClr val="accent1"/>
              </a:solidFill>
            </a:endParaRPr>
          </a:p>
        </p:txBody>
      </p:sp>
      <p:sp>
        <p:nvSpPr>
          <p:cNvPr id="16393" name="TextBox 32"/>
          <p:cNvSpPr txBox="1">
            <a:spLocks noChangeArrowheads="1"/>
          </p:cNvSpPr>
          <p:nvPr/>
        </p:nvSpPr>
        <p:spPr bwMode="auto">
          <a:xfrm>
            <a:off x="4638675" y="1997075"/>
            <a:ext cx="1687513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800" b="1">
                <a:solidFill>
                  <a:srgbClr val="453A35"/>
                </a:solidFill>
              </a:rPr>
              <a:t>State Math</a:t>
            </a:r>
          </a:p>
        </p:txBody>
      </p:sp>
      <p:sp>
        <p:nvSpPr>
          <p:cNvPr id="16394" name="TextBox 33"/>
          <p:cNvSpPr txBox="1">
            <a:spLocks noChangeArrowheads="1"/>
          </p:cNvSpPr>
          <p:nvPr/>
        </p:nvSpPr>
        <p:spPr bwMode="auto">
          <a:xfrm>
            <a:off x="7256463" y="2003425"/>
            <a:ext cx="185578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800" b="1">
                <a:solidFill>
                  <a:srgbClr val="453A35"/>
                </a:solidFill>
              </a:rPr>
              <a:t>State ELA</a:t>
            </a:r>
          </a:p>
        </p:txBody>
      </p:sp>
      <p:sp>
        <p:nvSpPr>
          <p:cNvPr id="36" name="Rectangle 35"/>
          <p:cNvSpPr>
            <a:spLocks noChangeArrowheads="1"/>
          </p:cNvSpPr>
          <p:nvPr/>
        </p:nvSpPr>
        <p:spPr bwMode="auto">
          <a:xfrm>
            <a:off x="5472113" y="2511425"/>
            <a:ext cx="485775" cy="463550"/>
          </a:xfrm>
          <a:prstGeom prst="rect">
            <a:avLst/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5965825" y="2551113"/>
            <a:ext cx="9858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accent1"/>
                </a:solidFill>
              </a:rPr>
              <a:t>+1.2</a:t>
            </a:r>
          </a:p>
        </p:txBody>
      </p:sp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4914900" y="2971800"/>
            <a:ext cx="546100" cy="463550"/>
          </a:xfrm>
          <a:prstGeom prst="rect">
            <a:avLst/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39" name="TextBox 38"/>
          <p:cNvSpPr txBox="1">
            <a:spLocks noChangeArrowheads="1"/>
          </p:cNvSpPr>
          <p:nvPr/>
        </p:nvSpPr>
        <p:spPr bwMode="auto">
          <a:xfrm>
            <a:off x="3917950" y="3017838"/>
            <a:ext cx="9874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2000" b="1">
                <a:solidFill>
                  <a:schemeClr val="accent1"/>
                </a:solidFill>
              </a:rPr>
              <a:t>-1.4</a:t>
            </a:r>
          </a:p>
        </p:txBody>
      </p:sp>
      <p:sp>
        <p:nvSpPr>
          <p:cNvPr id="16399" name="Content Placeholder 4"/>
          <p:cNvSpPr txBox="1">
            <a:spLocks/>
          </p:cNvSpPr>
          <p:nvPr/>
        </p:nvSpPr>
        <p:spPr bwMode="auto">
          <a:xfrm>
            <a:off x="28575" y="3733800"/>
            <a:ext cx="9144000" cy="1371600"/>
          </a:xfrm>
          <a:prstGeom prst="rect">
            <a:avLst/>
          </a:prstGeom>
          <a:solidFill>
            <a:srgbClr val="63554C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1" hangingPunct="1">
              <a:lnSpc>
                <a:spcPct val="80000"/>
              </a:lnSpc>
              <a:spcBef>
                <a:spcPct val="60000"/>
              </a:spcBef>
              <a:buClr>
                <a:srgbClr val="463D35"/>
              </a:buClr>
            </a:pPr>
            <a:endParaRPr lang="en-US" sz="4000">
              <a:solidFill>
                <a:srgbClr val="63554C"/>
              </a:solidFill>
              <a:cs typeface="Arial" pitchFamily="34" charset="0"/>
            </a:endParaRPr>
          </a:p>
        </p:txBody>
      </p:sp>
      <p:sp>
        <p:nvSpPr>
          <p:cNvPr id="16400" name="TextBox 10"/>
          <p:cNvSpPr txBox="1">
            <a:spLocks noChangeArrowheads="1"/>
          </p:cNvSpPr>
          <p:nvPr/>
        </p:nvSpPr>
        <p:spPr bwMode="auto">
          <a:xfrm>
            <a:off x="76200" y="3835400"/>
            <a:ext cx="25257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accent1"/>
                </a:solidFill>
              </a:rPr>
              <a:t>Observation Tool</a:t>
            </a:r>
            <a:br>
              <a:rPr lang="en-US" sz="2000" b="1">
                <a:solidFill>
                  <a:schemeClr val="accent1"/>
                </a:solidFill>
              </a:rPr>
            </a:br>
            <a:r>
              <a:rPr lang="en-US" sz="2000">
                <a:solidFill>
                  <a:schemeClr val="accent1"/>
                </a:solidFill>
              </a:rPr>
              <a:t>+ Student Survey </a:t>
            </a:r>
          </a:p>
        </p:txBody>
      </p:sp>
      <p:sp>
        <p:nvSpPr>
          <p:cNvPr id="41" name="Rectangle 40"/>
          <p:cNvSpPr/>
          <p:nvPr/>
        </p:nvSpPr>
        <p:spPr bwMode="auto">
          <a:xfrm>
            <a:off x="5464175" y="3952875"/>
            <a:ext cx="930275" cy="46355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ea typeface="ＭＳ Ｐゴシック" pitchFamily="1" charset="-128"/>
            </a:endParaRPr>
          </a:p>
        </p:txBody>
      </p:sp>
      <p:sp>
        <p:nvSpPr>
          <p:cNvPr id="42" name="TextBox 41"/>
          <p:cNvSpPr txBox="1">
            <a:spLocks noChangeArrowheads="1"/>
          </p:cNvSpPr>
          <p:nvPr/>
        </p:nvSpPr>
        <p:spPr bwMode="auto">
          <a:xfrm>
            <a:off x="5719763" y="3992563"/>
            <a:ext cx="9874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accent1"/>
                </a:solidFill>
              </a:rPr>
              <a:t>+2.8</a:t>
            </a:r>
          </a:p>
        </p:txBody>
      </p:sp>
      <p:sp>
        <p:nvSpPr>
          <p:cNvPr id="43" name="Rectangle 42"/>
          <p:cNvSpPr/>
          <p:nvPr/>
        </p:nvSpPr>
        <p:spPr bwMode="auto">
          <a:xfrm>
            <a:off x="4702175" y="4413250"/>
            <a:ext cx="758825" cy="463550"/>
          </a:xfrm>
          <a:prstGeom prst="rect">
            <a:avLst/>
          </a:prstGeom>
          <a:solidFill>
            <a:schemeClr val="bg1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ea typeface="ＭＳ Ｐゴシック" pitchFamily="1" charset="-128"/>
            </a:endParaRPr>
          </a:p>
        </p:txBody>
      </p:sp>
      <p:sp>
        <p:nvSpPr>
          <p:cNvPr id="44" name="TextBox 43"/>
          <p:cNvSpPr txBox="1">
            <a:spLocks noChangeArrowheads="1"/>
          </p:cNvSpPr>
          <p:nvPr/>
        </p:nvSpPr>
        <p:spPr bwMode="auto">
          <a:xfrm>
            <a:off x="3751263" y="4459288"/>
            <a:ext cx="9874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2000" b="1">
                <a:solidFill>
                  <a:schemeClr val="accent1"/>
                </a:solidFill>
              </a:rPr>
              <a:t>-2</a:t>
            </a:r>
          </a:p>
        </p:txBody>
      </p:sp>
      <p:cxnSp>
        <p:nvCxnSpPr>
          <p:cNvPr id="16405" name="Straight Connector 23"/>
          <p:cNvCxnSpPr>
            <a:cxnSpLocks noChangeShapeType="1"/>
          </p:cNvCxnSpPr>
          <p:nvPr/>
        </p:nvCxnSpPr>
        <p:spPr bwMode="auto">
          <a:xfrm flipV="1">
            <a:off x="5462588" y="2390775"/>
            <a:ext cx="0" cy="4297363"/>
          </a:xfrm>
          <a:prstGeom prst="line">
            <a:avLst/>
          </a:prstGeom>
          <a:noFill/>
          <a:ln w="9525" algn="ctr">
            <a:solidFill>
              <a:schemeClr val="accent1"/>
            </a:solidFill>
            <a:prstDash val="sysDash"/>
            <a:round/>
            <a:headEnd/>
            <a:tailEnd/>
          </a:ln>
        </p:spPr>
      </p:cxnSp>
      <p:cxnSp>
        <p:nvCxnSpPr>
          <p:cNvPr id="16406" name="Straight Connector 34"/>
          <p:cNvCxnSpPr>
            <a:cxnSpLocks noChangeShapeType="1"/>
          </p:cNvCxnSpPr>
          <p:nvPr/>
        </p:nvCxnSpPr>
        <p:spPr bwMode="auto">
          <a:xfrm flipV="1">
            <a:off x="8058150" y="2390775"/>
            <a:ext cx="0" cy="4297363"/>
          </a:xfrm>
          <a:prstGeom prst="line">
            <a:avLst/>
          </a:prstGeom>
          <a:noFill/>
          <a:ln w="9525" algn="ctr">
            <a:solidFill>
              <a:schemeClr val="accent1"/>
            </a:solidFill>
            <a:prstDash val="sysDash"/>
            <a:round/>
            <a:headEnd/>
            <a:tailEnd/>
          </a:ln>
        </p:spPr>
      </p:cxnSp>
      <p:sp>
        <p:nvSpPr>
          <p:cNvPr id="45" name="Rectangle 44"/>
          <p:cNvSpPr>
            <a:spLocks noChangeArrowheads="1"/>
          </p:cNvSpPr>
          <p:nvPr/>
        </p:nvSpPr>
        <p:spPr bwMode="auto">
          <a:xfrm>
            <a:off x="5476875" y="5370513"/>
            <a:ext cx="1381125" cy="463550"/>
          </a:xfrm>
          <a:prstGeom prst="rect">
            <a:avLst/>
          </a:prstGeom>
          <a:solidFill>
            <a:srgbClr val="C00000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6" name="TextBox 45"/>
          <p:cNvSpPr txBox="1">
            <a:spLocks noChangeArrowheads="1"/>
          </p:cNvSpPr>
          <p:nvPr/>
        </p:nvSpPr>
        <p:spPr bwMode="auto">
          <a:xfrm>
            <a:off x="6189663" y="5410200"/>
            <a:ext cx="9874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accent1"/>
                </a:solidFill>
              </a:rPr>
              <a:t>+4.5</a:t>
            </a:r>
          </a:p>
        </p:txBody>
      </p:sp>
      <p:sp>
        <p:nvSpPr>
          <p:cNvPr id="47" name="Rectangle 46"/>
          <p:cNvSpPr>
            <a:spLocks noChangeArrowheads="1"/>
          </p:cNvSpPr>
          <p:nvPr/>
        </p:nvSpPr>
        <p:spPr bwMode="auto">
          <a:xfrm>
            <a:off x="4329113" y="5830888"/>
            <a:ext cx="1131887" cy="463550"/>
          </a:xfrm>
          <a:prstGeom prst="rect">
            <a:avLst/>
          </a:prstGeom>
          <a:solidFill>
            <a:srgbClr val="FF3300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48" name="TextBox 47"/>
          <p:cNvSpPr txBox="1">
            <a:spLocks noChangeArrowheads="1"/>
          </p:cNvSpPr>
          <p:nvPr/>
        </p:nvSpPr>
        <p:spPr bwMode="auto">
          <a:xfrm>
            <a:off x="3965575" y="5881688"/>
            <a:ext cx="9874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2000" b="1">
                <a:solidFill>
                  <a:schemeClr val="accent1"/>
                </a:solidFill>
              </a:rPr>
              <a:t>-3.1</a:t>
            </a:r>
          </a:p>
        </p:txBody>
      </p:sp>
      <p:sp>
        <p:nvSpPr>
          <p:cNvPr id="49" name="TextBox 48"/>
          <p:cNvSpPr txBox="1">
            <a:spLocks noChangeArrowheads="1"/>
          </p:cNvSpPr>
          <p:nvPr/>
        </p:nvSpPr>
        <p:spPr bwMode="auto">
          <a:xfrm>
            <a:off x="2174875" y="3987800"/>
            <a:ext cx="1733550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600" b="1" i="1">
                <a:solidFill>
                  <a:schemeClr val="accent1"/>
                </a:solidFill>
              </a:rPr>
              <a:t>Top 25%</a:t>
            </a:r>
          </a:p>
        </p:txBody>
      </p:sp>
      <p:sp>
        <p:nvSpPr>
          <p:cNvPr id="50" name="TextBox 49"/>
          <p:cNvSpPr txBox="1">
            <a:spLocks noChangeArrowheads="1"/>
          </p:cNvSpPr>
          <p:nvPr/>
        </p:nvSpPr>
        <p:spPr bwMode="auto">
          <a:xfrm>
            <a:off x="2174875" y="4457700"/>
            <a:ext cx="173355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600" b="1" i="1">
                <a:solidFill>
                  <a:schemeClr val="accent1"/>
                </a:solidFill>
              </a:rPr>
              <a:t>Bottom 25%</a:t>
            </a:r>
          </a:p>
        </p:txBody>
      </p:sp>
      <p:sp>
        <p:nvSpPr>
          <p:cNvPr id="51" name="TextBox 50"/>
          <p:cNvSpPr txBox="1">
            <a:spLocks noChangeArrowheads="1"/>
          </p:cNvSpPr>
          <p:nvPr/>
        </p:nvSpPr>
        <p:spPr bwMode="auto">
          <a:xfrm>
            <a:off x="2174875" y="5367338"/>
            <a:ext cx="1733550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600" b="1" i="1">
                <a:solidFill>
                  <a:schemeClr val="accent1"/>
                </a:solidFill>
              </a:rPr>
              <a:t>Top 25%</a:t>
            </a:r>
          </a:p>
        </p:txBody>
      </p:sp>
      <p:sp>
        <p:nvSpPr>
          <p:cNvPr id="52" name="TextBox 51"/>
          <p:cNvSpPr txBox="1">
            <a:spLocks noChangeArrowheads="1"/>
          </p:cNvSpPr>
          <p:nvPr/>
        </p:nvSpPr>
        <p:spPr bwMode="auto">
          <a:xfrm>
            <a:off x="2174875" y="5865813"/>
            <a:ext cx="1733550" cy="33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1600" b="1" i="1">
                <a:solidFill>
                  <a:schemeClr val="accent1"/>
                </a:solidFill>
              </a:rPr>
              <a:t>Bottom 25%</a:t>
            </a:r>
          </a:p>
        </p:txBody>
      </p:sp>
      <p:sp>
        <p:nvSpPr>
          <p:cNvPr id="53" name="Rectangle 52"/>
          <p:cNvSpPr>
            <a:spLocks noChangeArrowheads="1"/>
          </p:cNvSpPr>
          <p:nvPr/>
        </p:nvSpPr>
        <p:spPr bwMode="auto">
          <a:xfrm>
            <a:off x="8067675" y="2514600"/>
            <a:ext cx="103188" cy="463550"/>
          </a:xfrm>
          <a:prstGeom prst="rect">
            <a:avLst/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" name="TextBox 53"/>
          <p:cNvSpPr txBox="1">
            <a:spLocks noChangeArrowheads="1"/>
          </p:cNvSpPr>
          <p:nvPr/>
        </p:nvSpPr>
        <p:spPr bwMode="auto">
          <a:xfrm>
            <a:off x="8156575" y="2554288"/>
            <a:ext cx="9874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accent1"/>
                </a:solidFill>
              </a:rPr>
              <a:t>+.2</a:t>
            </a:r>
          </a:p>
        </p:txBody>
      </p:sp>
      <p:sp>
        <p:nvSpPr>
          <p:cNvPr id="55" name="Rectangle 54"/>
          <p:cNvSpPr>
            <a:spLocks noChangeArrowheads="1"/>
          </p:cNvSpPr>
          <p:nvPr/>
        </p:nvSpPr>
        <p:spPr bwMode="auto">
          <a:xfrm>
            <a:off x="7942263" y="2974975"/>
            <a:ext cx="112712" cy="463550"/>
          </a:xfrm>
          <a:prstGeom prst="rect">
            <a:avLst/>
          </a:prstGeom>
          <a:solidFill>
            <a:schemeClr val="accent1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6880225" y="3021013"/>
            <a:ext cx="985838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2000" b="1">
                <a:solidFill>
                  <a:schemeClr val="accent1"/>
                </a:solidFill>
              </a:rPr>
              <a:t>-.4</a:t>
            </a:r>
          </a:p>
        </p:txBody>
      </p:sp>
      <p:sp>
        <p:nvSpPr>
          <p:cNvPr id="57" name="Rectangle 56"/>
          <p:cNvSpPr/>
          <p:nvPr/>
        </p:nvSpPr>
        <p:spPr bwMode="auto">
          <a:xfrm>
            <a:off x="8070850" y="3956050"/>
            <a:ext cx="257175" cy="463550"/>
          </a:xfrm>
          <a:prstGeom prst="rect">
            <a:avLst/>
          </a:prstGeom>
          <a:solidFill>
            <a:schemeClr val="bg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ea typeface="ＭＳ Ｐゴシック" pitchFamily="1" charset="-128"/>
            </a:endParaRPr>
          </a:p>
        </p:txBody>
      </p: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8308975" y="3995738"/>
            <a:ext cx="9874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accent1"/>
                </a:solidFill>
              </a:rPr>
              <a:t>+.7</a:t>
            </a:r>
          </a:p>
        </p:txBody>
      </p:sp>
      <p:sp>
        <p:nvSpPr>
          <p:cNvPr id="59" name="Rectangle 58"/>
          <p:cNvSpPr/>
          <p:nvPr/>
        </p:nvSpPr>
        <p:spPr bwMode="auto">
          <a:xfrm>
            <a:off x="7866063" y="4416425"/>
            <a:ext cx="203200" cy="463550"/>
          </a:xfrm>
          <a:prstGeom prst="rect">
            <a:avLst/>
          </a:prstGeom>
          <a:solidFill>
            <a:schemeClr val="bg1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latin typeface="Arial" charset="0"/>
              <a:ea typeface="ＭＳ Ｐゴシック" pitchFamily="1" charset="-128"/>
            </a:endParaRPr>
          </a:p>
        </p:txBody>
      </p:sp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6880225" y="4462463"/>
            <a:ext cx="985838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2000" b="1">
                <a:solidFill>
                  <a:schemeClr val="accent1"/>
                </a:solidFill>
              </a:rPr>
              <a:t>-.9</a:t>
            </a: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8494713" y="5399088"/>
            <a:ext cx="9874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chemeClr val="accent1"/>
                </a:solidFill>
              </a:rPr>
              <a:t>+1.2</a:t>
            </a:r>
          </a:p>
        </p:txBody>
      </p:sp>
      <p:sp>
        <p:nvSpPr>
          <p:cNvPr id="64" name="TextBox 63"/>
          <p:cNvSpPr txBox="1">
            <a:spLocks noChangeArrowheads="1"/>
          </p:cNvSpPr>
          <p:nvPr/>
        </p:nvSpPr>
        <p:spPr bwMode="auto">
          <a:xfrm>
            <a:off x="6589713" y="5880100"/>
            <a:ext cx="987425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en-US" sz="2000" b="1">
                <a:solidFill>
                  <a:schemeClr val="accent1"/>
                </a:solidFill>
              </a:rPr>
              <a:t>-1.3</a:t>
            </a:r>
          </a:p>
        </p:txBody>
      </p:sp>
      <p:sp>
        <p:nvSpPr>
          <p:cNvPr id="65" name="Rectangle 64"/>
          <p:cNvSpPr>
            <a:spLocks noChangeArrowheads="1"/>
          </p:cNvSpPr>
          <p:nvPr/>
        </p:nvSpPr>
        <p:spPr bwMode="auto">
          <a:xfrm>
            <a:off x="8072438" y="5378450"/>
            <a:ext cx="485775" cy="463550"/>
          </a:xfrm>
          <a:prstGeom prst="rect">
            <a:avLst/>
          </a:prstGeom>
          <a:solidFill>
            <a:srgbClr val="C00000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66" name="Rectangle 65"/>
          <p:cNvSpPr>
            <a:spLocks noChangeArrowheads="1"/>
          </p:cNvSpPr>
          <p:nvPr/>
        </p:nvSpPr>
        <p:spPr bwMode="auto">
          <a:xfrm>
            <a:off x="7504113" y="5838825"/>
            <a:ext cx="547687" cy="463550"/>
          </a:xfrm>
          <a:prstGeom prst="rect">
            <a:avLst/>
          </a:prstGeom>
          <a:solidFill>
            <a:srgbClr val="FF3300"/>
          </a:solidFill>
          <a:ln w="9525" algn="ctr">
            <a:noFill/>
            <a:round/>
            <a:headEnd/>
            <a:tailEnd/>
          </a:ln>
        </p:spPr>
        <p:txBody>
          <a:bodyPr/>
          <a:lstStyle/>
          <a:p>
            <a:endParaRPr lang="en-US">
              <a:solidFill>
                <a:schemeClr val="accent1"/>
              </a:solidFill>
            </a:endParaRPr>
          </a:p>
        </p:txBody>
      </p:sp>
      <p:sp>
        <p:nvSpPr>
          <p:cNvPr id="16427" name="Content Placeholder 4"/>
          <p:cNvSpPr txBox="1">
            <a:spLocks/>
          </p:cNvSpPr>
          <p:nvPr/>
        </p:nvSpPr>
        <p:spPr bwMode="auto">
          <a:xfrm>
            <a:off x="4419600" y="1500188"/>
            <a:ext cx="4730750" cy="485775"/>
          </a:xfrm>
          <a:prstGeom prst="rect">
            <a:avLst/>
          </a:prstGeom>
          <a:solidFill>
            <a:srgbClr val="453A35"/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1" hangingPunct="1">
              <a:lnSpc>
                <a:spcPct val="80000"/>
              </a:lnSpc>
              <a:spcBef>
                <a:spcPct val="60000"/>
              </a:spcBef>
              <a:buClr>
                <a:srgbClr val="463D35"/>
              </a:buClr>
            </a:pPr>
            <a:endParaRPr lang="en-US" sz="4000">
              <a:solidFill>
                <a:srgbClr val="63554C"/>
              </a:solidFill>
              <a:cs typeface="Arial" pitchFamily="34" charset="0"/>
            </a:endParaRPr>
          </a:p>
        </p:txBody>
      </p:sp>
      <p:sp>
        <p:nvSpPr>
          <p:cNvPr id="16428" name="TextBox 22"/>
          <p:cNvSpPr txBox="1">
            <a:spLocks noChangeArrowheads="1"/>
          </p:cNvSpPr>
          <p:nvPr/>
        </p:nvSpPr>
        <p:spPr bwMode="auto">
          <a:xfrm>
            <a:off x="4614863" y="1557338"/>
            <a:ext cx="44577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000" b="1">
                <a:solidFill>
                  <a:schemeClr val="accent1"/>
                </a:solidFill>
              </a:rPr>
              <a:t>Months of Learning Gained or Lost</a:t>
            </a:r>
          </a:p>
        </p:txBody>
      </p:sp>
      <p:sp>
        <p:nvSpPr>
          <p:cNvPr id="69" name="Title 1"/>
          <p:cNvSpPr txBox="1">
            <a:spLocks/>
          </p:cNvSpPr>
          <p:nvPr/>
        </p:nvSpPr>
        <p:spPr bwMode="auto">
          <a:xfrm>
            <a:off x="228600" y="304800"/>
            <a:ext cx="8534400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/>
            <a:ext uri="{91240B29-F687-4F45-9708-019B960494DF}"/>
          </a:extLst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+mj-lt"/>
                <a:ea typeface="+mj-ea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9pPr>
          </a:lstStyle>
          <a:p>
            <a:pPr>
              <a:defRPr/>
            </a:pPr>
            <a:r>
              <a:rPr lang="en-US" dirty="0" smtClean="0"/>
              <a:t>Observation + Other Measures</a:t>
            </a:r>
            <a:br>
              <a:rPr lang="en-US" dirty="0" smtClean="0"/>
            </a:br>
            <a:r>
              <a:rPr lang="en-US" sz="1800" b="0" kern="0" dirty="0">
                <a:latin typeface="Arial"/>
              </a:rPr>
              <a:t>Rationale - </a:t>
            </a:r>
            <a:r>
              <a:rPr lang="en-US" sz="1800" kern="0" dirty="0">
                <a:latin typeface="Arial"/>
              </a:rPr>
              <a:t>MET Research </a:t>
            </a:r>
            <a:r>
              <a:rPr lang="en-US" sz="1800" b="0" kern="0" dirty="0">
                <a:latin typeface="Arial"/>
              </a:rPr>
              <a:t>- Standard </a:t>
            </a:r>
            <a:r>
              <a:rPr lang="en-US" sz="1800" b="0" kern="0" dirty="0" smtClean="0">
                <a:latin typeface="Arial"/>
              </a:rPr>
              <a:t>6 &amp; 8 - </a:t>
            </a:r>
            <a:r>
              <a:rPr lang="en-US" sz="1800" b="0" kern="0" dirty="0">
                <a:latin typeface="Arial"/>
              </a:rPr>
              <a:t>Status - Support - MSLs</a:t>
            </a:r>
            <a:endParaRPr lang="en-US" sz="3200" dirty="0" smtClean="0"/>
          </a:p>
        </p:txBody>
      </p:sp>
      <p:sp>
        <p:nvSpPr>
          <p:cNvPr id="2" name="TextBox 1"/>
          <p:cNvSpPr txBox="1"/>
          <p:nvPr/>
        </p:nvSpPr>
        <p:spPr>
          <a:xfrm>
            <a:off x="-4763" y="0"/>
            <a:ext cx="9117013" cy="254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en-US" sz="1050" dirty="0">
                <a:ea typeface="ＭＳ Ｐゴシック" pitchFamily="-112" charset="-128"/>
              </a:rPr>
              <a:t>Re-creation of chart from </a:t>
            </a:r>
            <a:r>
              <a:rPr lang="en-US" sz="1050" i="1" dirty="0">
                <a:ea typeface="ＭＳ Ｐゴシック" pitchFamily="-112" charset="-128"/>
              </a:rPr>
              <a:t>Gathering Feedback For Teaching, </a:t>
            </a:r>
            <a:r>
              <a:rPr lang="en-US" sz="1050" dirty="0">
                <a:ea typeface="ＭＳ Ｐゴシック" pitchFamily="-112" charset="-128"/>
                <a:hlinkClick r:id="rId3"/>
              </a:rPr>
              <a:t>http://www.metproject.org/downloads/MET_Gathering_Feedback_Practioner_Brief.pdf</a:t>
            </a:r>
            <a:endParaRPr lang="en-US" sz="1050" b="1" dirty="0">
              <a:ea typeface="ＭＳ Ｐゴシック" pitchFamily="-112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36" grpId="0" animBg="1"/>
      <p:bldP spid="37" grpId="0"/>
      <p:bldP spid="38" grpId="0" animBg="1"/>
      <p:bldP spid="39" grpId="0"/>
      <p:bldP spid="41" grpId="0" animBg="1"/>
      <p:bldP spid="42" grpId="0"/>
      <p:bldP spid="43" grpId="0" animBg="1"/>
      <p:bldP spid="44" grpId="0"/>
      <p:bldP spid="45" grpId="0" animBg="1"/>
      <p:bldP spid="46" grpId="0"/>
      <p:bldP spid="47" grpId="0" animBg="1"/>
      <p:bldP spid="48" grpId="0"/>
      <p:bldP spid="49" grpId="0"/>
      <p:bldP spid="50" grpId="0"/>
      <p:bldP spid="51" grpId="0"/>
      <p:bldP spid="52" grpId="0"/>
      <p:bldP spid="53" grpId="0" animBg="1"/>
      <p:bldP spid="54" grpId="0"/>
      <p:bldP spid="55" grpId="0" animBg="1"/>
      <p:bldP spid="56" grpId="0"/>
      <p:bldP spid="57" grpId="0" animBg="1"/>
      <p:bldP spid="58" grpId="0"/>
      <p:bldP spid="59" grpId="0" animBg="1"/>
      <p:bldP spid="60" grpId="0"/>
      <p:bldP spid="62" grpId="0"/>
      <p:bldP spid="64" grpId="0"/>
      <p:bldP spid="65" grpId="0" animBg="1"/>
      <p:bldP spid="6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Content Placeholder 1"/>
          <p:cNvSpPr txBox="1">
            <a:spLocks/>
          </p:cNvSpPr>
          <p:nvPr/>
        </p:nvSpPr>
        <p:spPr bwMode="auto">
          <a:xfrm>
            <a:off x="333375" y="1458306"/>
            <a:ext cx="8429625" cy="1398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fontAlgn="base">
              <a:spcBef>
                <a:spcPts val="1000"/>
              </a:spcBef>
              <a:spcAft>
                <a:spcPct val="0"/>
              </a:spcAft>
              <a:buFontTx/>
              <a:buChar char="•"/>
            </a:pPr>
            <a:r>
              <a:rPr lang="en-US" sz="2800" b="1" dirty="0" smtClean="0">
                <a:solidFill>
                  <a:srgbClr val="63554C"/>
                </a:solidFill>
                <a:cs typeface="Arial" pitchFamily="34" charset="0"/>
              </a:rPr>
              <a:t>Standard 6 and 8</a:t>
            </a:r>
            <a:r>
              <a:rPr lang="en-US" sz="3600" b="1" dirty="0" smtClean="0">
                <a:solidFill>
                  <a:srgbClr val="63554C"/>
                </a:solidFill>
                <a:cs typeface="Arial" pitchFamily="34" charset="0"/>
              </a:rPr>
              <a:t/>
            </a:r>
            <a:br>
              <a:rPr lang="en-US" sz="3600" b="1" dirty="0" smtClean="0">
                <a:solidFill>
                  <a:srgbClr val="63554C"/>
                </a:solidFill>
                <a:cs typeface="Arial" pitchFamily="34" charset="0"/>
              </a:rPr>
            </a:br>
            <a:r>
              <a:rPr lang="en-US" b="1" dirty="0" smtClean="0">
                <a:solidFill>
                  <a:srgbClr val="73B632"/>
                </a:solidFill>
                <a:cs typeface="Arial" pitchFamily="34" charset="0"/>
              </a:rPr>
              <a:t>Final components of Standards 6 and 8 and their respective weightings</a:t>
            </a:r>
          </a:p>
        </p:txBody>
      </p:sp>
      <p:sp>
        <p:nvSpPr>
          <p:cNvPr id="19460" name="Content Placeholder 1"/>
          <p:cNvSpPr txBox="1">
            <a:spLocks/>
          </p:cNvSpPr>
          <p:nvPr/>
        </p:nvSpPr>
        <p:spPr bwMode="auto">
          <a:xfrm>
            <a:off x="304800" y="2653850"/>
            <a:ext cx="8380413" cy="1116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fontAlgn="base">
              <a:spcBef>
                <a:spcPts val="1000"/>
              </a:spcBef>
              <a:spcAft>
                <a:spcPct val="0"/>
              </a:spcAft>
              <a:buFontTx/>
              <a:buChar char="•"/>
            </a:pPr>
            <a:r>
              <a:rPr lang="en-US" sz="2800" b="1" dirty="0" smtClean="0">
                <a:solidFill>
                  <a:srgbClr val="63554C"/>
                </a:solidFill>
                <a:cs typeface="Arial" pitchFamily="34" charset="0"/>
              </a:rPr>
              <a:t>Status</a:t>
            </a:r>
            <a:r>
              <a:rPr lang="en-US" b="1" dirty="0" smtClean="0">
                <a:solidFill>
                  <a:srgbClr val="63554C"/>
                </a:solidFill>
                <a:cs typeface="Arial" pitchFamily="34" charset="0"/>
              </a:rPr>
              <a:t/>
            </a:r>
            <a:br>
              <a:rPr lang="en-US" b="1" dirty="0" smtClean="0">
                <a:solidFill>
                  <a:srgbClr val="63554C"/>
                </a:solidFill>
                <a:cs typeface="Arial" pitchFamily="34" charset="0"/>
              </a:rPr>
            </a:br>
            <a:r>
              <a:rPr lang="en-US" b="1" dirty="0" smtClean="0">
                <a:solidFill>
                  <a:srgbClr val="55234F"/>
                </a:solidFill>
                <a:cs typeface="Arial" pitchFamily="34" charset="0"/>
              </a:rPr>
              <a:t>Consequences and professional development for educators “in need of improvement”</a:t>
            </a:r>
          </a:p>
          <a:p>
            <a:pPr fontAlgn="base">
              <a:spcBef>
                <a:spcPct val="60000"/>
              </a:spcBef>
              <a:spcAft>
                <a:spcPct val="0"/>
              </a:spcAft>
              <a:buFontTx/>
              <a:buChar char="•"/>
            </a:pPr>
            <a:endParaRPr lang="en-US" sz="4000" b="1" dirty="0" smtClean="0">
              <a:solidFill>
                <a:srgbClr val="63554C"/>
              </a:solidFill>
              <a:cs typeface="Arial" pitchFamily="34" charset="0"/>
            </a:endParaRPr>
          </a:p>
        </p:txBody>
      </p:sp>
      <p:sp>
        <p:nvSpPr>
          <p:cNvPr id="19461" name="Content Placeholder 1"/>
          <p:cNvSpPr txBox="1">
            <a:spLocks/>
          </p:cNvSpPr>
          <p:nvPr/>
        </p:nvSpPr>
        <p:spPr bwMode="auto">
          <a:xfrm>
            <a:off x="301843" y="3799139"/>
            <a:ext cx="8810625" cy="1344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fontAlgn="base">
              <a:spcBef>
                <a:spcPts val="1000"/>
              </a:spcBef>
              <a:spcAft>
                <a:spcPct val="0"/>
              </a:spcAft>
              <a:buFontTx/>
              <a:buChar char="•"/>
            </a:pPr>
            <a:r>
              <a:rPr lang="en-US" sz="2800" b="1" dirty="0" smtClean="0">
                <a:solidFill>
                  <a:srgbClr val="63554C"/>
                </a:solidFill>
                <a:cs typeface="Arial" pitchFamily="34" charset="0"/>
              </a:rPr>
              <a:t>Common Exams</a:t>
            </a:r>
            <a:r>
              <a:rPr lang="en-US" sz="3600" dirty="0" smtClean="0">
                <a:solidFill>
                  <a:srgbClr val="63554C"/>
                </a:solidFill>
                <a:cs typeface="Arial" pitchFamily="34" charset="0"/>
              </a:rPr>
              <a:t/>
            </a:r>
            <a:br>
              <a:rPr lang="en-US" sz="3600" dirty="0" smtClean="0">
                <a:solidFill>
                  <a:srgbClr val="63554C"/>
                </a:solidFill>
                <a:cs typeface="Arial" pitchFamily="34" charset="0"/>
              </a:rPr>
            </a:br>
            <a:r>
              <a:rPr lang="en-US" b="1" dirty="0" smtClean="0">
                <a:solidFill>
                  <a:srgbClr val="E7832F"/>
                </a:solidFill>
                <a:cs typeface="Arial" pitchFamily="34" charset="0"/>
              </a:rPr>
              <a:t>Measures of growth in English Language Arts, Science, Social Studies, and Mathematics in grades 4 – 12</a:t>
            </a:r>
          </a:p>
          <a:p>
            <a:pPr fontAlgn="base">
              <a:spcAft>
                <a:spcPct val="0"/>
              </a:spcAft>
              <a:buFontTx/>
              <a:buChar char="•"/>
            </a:pPr>
            <a:r>
              <a:rPr lang="en-US" sz="2800" b="1" dirty="0" smtClean="0">
                <a:solidFill>
                  <a:srgbClr val="63554C"/>
                </a:solidFill>
                <a:cs typeface="Arial" pitchFamily="34" charset="0"/>
              </a:rPr>
              <a:t>Other Options</a:t>
            </a:r>
          </a:p>
          <a:p>
            <a:pPr fontAlgn="base">
              <a:spcAft>
                <a:spcPct val="0"/>
              </a:spcAft>
            </a:pPr>
            <a:r>
              <a:rPr lang="en-US" sz="2800" b="1" dirty="0" smtClean="0">
                <a:solidFill>
                  <a:srgbClr val="63554C"/>
                </a:solidFill>
                <a:cs typeface="Arial" pitchFamily="34" charset="0"/>
              </a:rPr>
              <a:t>	</a:t>
            </a:r>
            <a:r>
              <a:rPr lang="en-US" b="1" dirty="0" smtClean="0">
                <a:solidFill>
                  <a:srgbClr val="80C535"/>
                </a:solidFill>
                <a:cs typeface="Arial" pitchFamily="34" charset="0"/>
              </a:rPr>
              <a:t>Measures of growth in K-2, grade 3, and performance areas</a:t>
            </a:r>
          </a:p>
          <a:p>
            <a:pPr fontAlgn="base">
              <a:spcBef>
                <a:spcPts val="1000"/>
              </a:spcBef>
              <a:spcAft>
                <a:spcPct val="0"/>
              </a:spcAft>
            </a:pPr>
            <a:r>
              <a:rPr lang="en-US" sz="2800" b="1" dirty="0" smtClean="0">
                <a:solidFill>
                  <a:srgbClr val="63554C"/>
                </a:solidFill>
                <a:cs typeface="Arial" pitchFamily="34" charset="0"/>
              </a:rPr>
              <a:t>	</a:t>
            </a:r>
            <a:r>
              <a:rPr lang="en-US" sz="3600" b="1" dirty="0" smtClean="0">
                <a:solidFill>
                  <a:srgbClr val="63554C"/>
                </a:solidFill>
                <a:cs typeface="Arial" pitchFamily="34" charset="0"/>
              </a:rPr>
              <a:t/>
            </a:r>
            <a:br>
              <a:rPr lang="en-US" sz="3600" b="1" dirty="0" smtClean="0">
                <a:solidFill>
                  <a:srgbClr val="63554C"/>
                </a:solidFill>
                <a:cs typeface="Arial" pitchFamily="34" charset="0"/>
              </a:rPr>
            </a:br>
            <a:endParaRPr lang="en-US" sz="3600" b="1" dirty="0" smtClean="0">
              <a:solidFill>
                <a:srgbClr val="63554C"/>
              </a:solidFill>
              <a:cs typeface="Arial" pitchFamily="34" charset="0"/>
            </a:endParaRPr>
          </a:p>
          <a:p>
            <a:pPr fontAlgn="base">
              <a:spcBef>
                <a:spcPct val="60000"/>
              </a:spcBef>
              <a:spcAft>
                <a:spcPct val="0"/>
              </a:spcAft>
              <a:buFontTx/>
              <a:buChar char="•"/>
            </a:pPr>
            <a:endParaRPr lang="en-US" sz="4000" b="1" dirty="0" smtClean="0">
              <a:solidFill>
                <a:srgbClr val="63554C"/>
              </a:solidFill>
              <a:cs typeface="Arial" pitchFamily="34" charset="0"/>
            </a:endParaRPr>
          </a:p>
        </p:txBody>
      </p:sp>
      <p:sp>
        <p:nvSpPr>
          <p:cNvPr id="7" name="Title 1"/>
          <p:cNvSpPr txBox="1">
            <a:spLocks/>
          </p:cNvSpPr>
          <p:nvPr/>
        </p:nvSpPr>
        <p:spPr bwMode="auto">
          <a:xfrm>
            <a:off x="228600" y="304800"/>
            <a:ext cx="8534400" cy="10668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+mj-lt"/>
                <a:ea typeface="+mj-ea"/>
                <a:cs typeface="ＭＳ Ｐゴシック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600" b="1">
                <a:solidFill>
                  <a:srgbClr val="63554C"/>
                </a:solidFill>
                <a:latin typeface="Arial Bold" pitchFamily="1" charset="0"/>
                <a:ea typeface="ＭＳ Ｐゴシック" pitchFamily="1" charset="-128"/>
                <a:cs typeface="ＭＳ Ｐゴシック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73962"/>
                </a:solidFill>
                <a:latin typeface="Arial Bold" pitchFamily="1" charset="0"/>
                <a:ea typeface="ＭＳ Ｐゴシック" pitchFamily="1" charset="-128"/>
              </a:defRPr>
            </a:lvl9pPr>
          </a:lstStyle>
          <a:p>
            <a:pPr>
              <a:defRPr/>
            </a:pPr>
            <a:r>
              <a:rPr lang="en-US" dirty="0" smtClean="0"/>
              <a:t>Observation + Other Measures</a:t>
            </a:r>
            <a:endParaRPr lang="en-US" sz="3200" dirty="0" smtClean="0"/>
          </a:p>
        </p:txBody>
      </p:sp>
      <p:sp>
        <p:nvSpPr>
          <p:cNvPr id="19463" name="Slide Number Placeholder 2"/>
          <p:cNvSpPr txBox="1">
            <a:spLocks/>
          </p:cNvSpPr>
          <p:nvPr/>
        </p:nvSpPr>
        <p:spPr bwMode="auto">
          <a:xfrm>
            <a:off x="6992938" y="6475413"/>
            <a:ext cx="1905000" cy="36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5115C992-A1A8-4CBA-B600-CB7103012619}" type="datetime1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10/26/2012</a:t>
            </a:fld>
            <a:r>
              <a:rPr lang="en-US" sz="1200" smtClean="0">
                <a:solidFill>
                  <a:srgbClr val="000000"/>
                </a:solidFill>
              </a:rPr>
              <a:t>  •  page </a:t>
            </a:r>
            <a:fld id="{866081BD-767F-43D8-8748-18BB58270E71}" type="slidenum">
              <a:rPr lang="en-US" sz="1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sz="120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71670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7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BAC test">
      <a:majorFont>
        <a:latin typeface="Franklin Gothic Medium"/>
        <a:ea typeface=""/>
        <a:cs typeface=""/>
      </a:majorFont>
      <a:minorFont>
        <a:latin typeface="Georg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5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6.xml><?xml version="1.0" encoding="utf-8"?>
<a:theme xmlns:a="http://schemas.openxmlformats.org/drawingml/2006/main" name="4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2_Blank Presentation">
  <a:themeElements>
    <a:clrScheme name="Blank Presentation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Blank Presentation">
      <a:majorFont>
        <a:latin typeface="Arial Bold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solidFill>
          <a:schemeClr val="accent1"/>
        </a:solidFill>
        <a:ln w="38100" cap="flat" cmpd="sng" algn="ctr">
          <a:solidFill>
            <a:srgbClr val="453A35"/>
          </a:solidFill>
          <a:prstDash val="solid"/>
          <a:round/>
          <a:headEnd type="none" w="med" len="med"/>
          <a:tailEnd type="arrow"/>
        </a:ln>
        <a:effectLst/>
      </a:spPr>
      <a:bodyPr/>
      <a:lstStyle/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3_Blank Presentation">
  <a:themeElements>
    <a:clrScheme name="Blank Presentation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Blank Presentation">
      <a:majorFont>
        <a:latin typeface="Arial Bold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ＭＳ Ｐゴシック" pitchFamily="1" charset="-128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6_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8570</TotalTime>
  <Words>1968</Words>
  <Application>Microsoft Office PowerPoint</Application>
  <PresentationFormat>On-screen Show (4:3)</PresentationFormat>
  <Paragraphs>501</Paragraphs>
  <Slides>49</Slides>
  <Notes>49</Notes>
  <HiddenSlides>0</HiddenSlides>
  <MMClips>0</MMClips>
  <ScaleCrop>false</ScaleCrop>
  <HeadingPairs>
    <vt:vector size="4" baseType="variant">
      <vt:variant>
        <vt:lpstr>Theme</vt:lpstr>
      </vt:variant>
      <vt:variant>
        <vt:i4>10</vt:i4>
      </vt:variant>
      <vt:variant>
        <vt:lpstr>Slide Titles</vt:lpstr>
      </vt:variant>
      <vt:variant>
        <vt:i4>49</vt:i4>
      </vt:variant>
    </vt:vector>
  </HeadingPairs>
  <TitlesOfParts>
    <vt:vector size="59" baseType="lpstr">
      <vt:lpstr>Custom Design</vt:lpstr>
      <vt:lpstr>1_Custom Design</vt:lpstr>
      <vt:lpstr>4_Office Theme</vt:lpstr>
      <vt:lpstr>2_Office Theme</vt:lpstr>
      <vt:lpstr>5_Custom Design</vt:lpstr>
      <vt:lpstr>4_Custom Design</vt:lpstr>
      <vt:lpstr>2_Blank Presentation</vt:lpstr>
      <vt:lpstr>3_Blank Presentation</vt:lpstr>
      <vt:lpstr>6_Custom Design</vt:lpstr>
      <vt:lpstr>7_Custom Design</vt:lpstr>
      <vt:lpstr>Slide 1</vt:lpstr>
      <vt:lpstr>Slide 2</vt:lpstr>
      <vt:lpstr>Setting the Context</vt:lpstr>
      <vt:lpstr>Why educator effectiveness?</vt:lpstr>
      <vt:lpstr>Why educator effectiveness?</vt:lpstr>
      <vt:lpstr>Why educator effectiveness?</vt:lpstr>
      <vt:lpstr>Educator Effectiveness Policies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What is the difference between Ratings and Status?</vt:lpstr>
      <vt:lpstr>Slide 22</vt:lpstr>
      <vt:lpstr>Slide 23</vt:lpstr>
      <vt:lpstr>Slide 24</vt:lpstr>
      <vt:lpstr>Slide 25</vt:lpstr>
      <vt:lpstr>So once a educator has a three-year average rating for Standard 6 or 8, how is status determined?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Common Exams</vt:lpstr>
      <vt:lpstr>A Library of Common Exams  is being designed for non-tested subjects for district use to populate Standard 6</vt:lpstr>
      <vt:lpstr>Focusing on the “Why”</vt:lpstr>
      <vt:lpstr>Principles for Administration</vt:lpstr>
      <vt:lpstr>Decision Tree for Administration</vt:lpstr>
      <vt:lpstr>Implementation Options - Timing</vt:lpstr>
      <vt:lpstr>District Flexibility</vt:lpstr>
      <vt:lpstr>Addressing Concerns</vt:lpstr>
      <vt:lpstr>Addressing Concerns</vt:lpstr>
      <vt:lpstr>Addressing Concerns</vt:lpstr>
      <vt:lpstr>Addressing Concerns</vt:lpstr>
      <vt:lpstr>Reviewing the Resources</vt:lpstr>
      <vt:lpstr>Reviewing the Resources</vt:lpstr>
      <vt:lpstr>Reviewing the Resources </vt:lpstr>
      <vt:lpstr>Sharing with Colleagues</vt:lpstr>
      <vt:lpstr>Slide 49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</dc:creator>
  <cp:lastModifiedBy>Jennifer Preston</cp:lastModifiedBy>
  <cp:revision>411</cp:revision>
  <cp:lastPrinted>2011-01-21T14:46:16Z</cp:lastPrinted>
  <dcterms:created xsi:type="dcterms:W3CDTF">2010-08-16T14:14:23Z</dcterms:created>
  <dcterms:modified xsi:type="dcterms:W3CDTF">2012-10-26T12:46:49Z</dcterms:modified>
</cp:coreProperties>
</file>